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1" r:id="rId4"/>
    <p:sldId id="276" r:id="rId5"/>
    <p:sldId id="277" r:id="rId6"/>
    <p:sldId id="262" r:id="rId7"/>
    <p:sldId id="264" r:id="rId8"/>
    <p:sldId id="270" r:id="rId9"/>
    <p:sldId id="271" r:id="rId10"/>
    <p:sldId id="268" r:id="rId11"/>
    <p:sldId id="272" r:id="rId12"/>
    <p:sldId id="278" r:id="rId13"/>
    <p:sldId id="269" r:id="rId14"/>
    <p:sldId id="273" r:id="rId15"/>
    <p:sldId id="274" r:id="rId16"/>
    <p:sldId id="275"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3" autoAdjust="0"/>
    <p:restoredTop sz="96197"/>
  </p:normalViewPr>
  <p:slideViewPr>
    <p:cSldViewPr snapToObjects="1">
      <p:cViewPr>
        <p:scale>
          <a:sx n="170" d="100"/>
          <a:sy n="170" d="100"/>
        </p:scale>
        <p:origin x="21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7D057-86F8-0343-93B1-EFCA4D0705CF}" type="datetimeFigureOut">
              <a:rPr lang="en-US" smtClean="0"/>
              <a:t>3/19/2024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FA9AE7-C40D-164D-878D-82665FCAA86C}" type="slidenum">
              <a:rPr lang="en-US" smtClean="0"/>
              <a:t>‹#›</a:t>
            </a:fld>
            <a:endParaRPr lang="en-US"/>
          </a:p>
        </p:txBody>
      </p:sp>
    </p:spTree>
    <p:extLst>
      <p:ext uri="{BB962C8B-B14F-4D97-AF65-F5344CB8AC3E}">
        <p14:creationId xmlns:p14="http://schemas.microsoft.com/office/powerpoint/2010/main" val="881931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E999-9740-2640-A70C-B0DF80403144}"/>
              </a:ext>
            </a:extLst>
          </p:cNvPr>
          <p:cNvSpPr>
            <a:spLocks noGrp="1"/>
          </p:cNvSpPr>
          <p:nvPr>
            <p:ph type="ctrTitle"/>
          </p:nvPr>
        </p:nvSpPr>
        <p:spPr>
          <a:xfrm>
            <a:off x="1524000" y="838213"/>
            <a:ext cx="9144000" cy="1752588"/>
          </a:xfrm>
        </p:spPr>
        <p:txBody>
          <a:bodyPr anchor="b"/>
          <a:lstStyle>
            <a:lvl1pPr algn="ctr">
              <a:defRPr sz="6000" b="1" i="0">
                <a:latin typeface="Bierstadt" panose="020B05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B353643-2B19-BB4E-BE2D-54BE5BA8D9C1}"/>
              </a:ext>
            </a:extLst>
          </p:cNvPr>
          <p:cNvSpPr>
            <a:spLocks noGrp="1"/>
          </p:cNvSpPr>
          <p:nvPr>
            <p:ph type="subTitle" idx="1"/>
          </p:nvPr>
        </p:nvSpPr>
        <p:spPr>
          <a:xfrm>
            <a:off x="1524000" y="3048000"/>
            <a:ext cx="9144000" cy="1655762"/>
          </a:xfrm>
        </p:spPr>
        <p:txBody>
          <a:bodyPr>
            <a:normAutofit/>
          </a:bodyPr>
          <a:lstStyle>
            <a:lvl1pPr marL="0" indent="0" algn="ctr">
              <a:buNone/>
              <a:defRPr sz="3200" b="0" i="0">
                <a:latin typeface="Skeen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7818EFF-667D-CF4A-966D-3137172CA4CD}"/>
              </a:ext>
            </a:extLst>
          </p:cNvPr>
          <p:cNvSpPr>
            <a:spLocks noGrp="1"/>
          </p:cNvSpPr>
          <p:nvPr>
            <p:ph type="dt" sz="half" idx="10"/>
          </p:nvPr>
        </p:nvSpPr>
        <p:spPr/>
        <p:txBody>
          <a:bodyPr/>
          <a:lstStyle/>
          <a:p>
            <a:fld id="{29491EA5-AEC2-9C42-9CE8-4D05AE59647E}" type="datetime1">
              <a:rPr lang="en-US" smtClean="0"/>
              <a:t>3/19/2024</a:t>
            </a:fld>
            <a:endParaRPr lang="en-US" dirty="0"/>
          </a:p>
        </p:txBody>
      </p:sp>
      <p:sp>
        <p:nvSpPr>
          <p:cNvPr id="5" name="Footer Placeholder 4">
            <a:extLst>
              <a:ext uri="{FF2B5EF4-FFF2-40B4-BE49-F238E27FC236}">
                <a16:creationId xmlns:a16="http://schemas.microsoft.com/office/drawing/2014/main" id="{D2AA0825-454E-BC45-8E23-062A1C6B73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881C0F-3B28-B64F-9AFD-396D7934BAAF}"/>
              </a:ext>
            </a:extLst>
          </p:cNvPr>
          <p:cNvSpPr>
            <a:spLocks noGrp="1"/>
          </p:cNvSpPr>
          <p:nvPr>
            <p:ph type="sldNum" sz="quarter" idx="12"/>
          </p:nvPr>
        </p:nvSpPr>
        <p:spPr/>
        <p:txBody>
          <a:bodyPr/>
          <a:lstStyle/>
          <a:p>
            <a:fld id="{2EC0490D-B5D9-3C4A-BAB7-A30A888A9334}" type="slidenum">
              <a:rPr lang="en-US" smtClean="0"/>
              <a:t>‹#›</a:t>
            </a:fld>
            <a:endParaRPr lang="en-US" dirty="0"/>
          </a:p>
        </p:txBody>
      </p:sp>
      <p:pic>
        <p:nvPicPr>
          <p:cNvPr id="10" name="Picture 9">
            <a:extLst>
              <a:ext uri="{FF2B5EF4-FFF2-40B4-BE49-F238E27FC236}">
                <a16:creationId xmlns:a16="http://schemas.microsoft.com/office/drawing/2014/main" id="{80C2DCF9-C16F-31DF-E5D4-C98FC6695178}"/>
              </a:ext>
            </a:extLst>
          </p:cNvPr>
          <p:cNvPicPr>
            <a:picLocks noChangeAspect="1"/>
          </p:cNvPicPr>
          <p:nvPr userDrawn="1"/>
        </p:nvPicPr>
        <p:blipFill>
          <a:blip r:embed="rId2"/>
          <a:stretch>
            <a:fillRect/>
          </a:stretch>
        </p:blipFill>
        <p:spPr>
          <a:xfrm>
            <a:off x="4749800" y="5041900"/>
            <a:ext cx="2692400" cy="1282700"/>
          </a:xfrm>
          <a:prstGeom prst="rect">
            <a:avLst/>
          </a:prstGeom>
        </p:spPr>
      </p:pic>
    </p:spTree>
    <p:extLst>
      <p:ext uri="{BB962C8B-B14F-4D97-AF65-F5344CB8AC3E}">
        <p14:creationId xmlns:p14="http://schemas.microsoft.com/office/powerpoint/2010/main" val="898721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BEEC2-B4EC-2D4F-BF64-C86ADFF705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D3A3F4-699E-D54F-8507-43C543CDA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CC961-DDAE-D642-8CCF-AD725E963503}"/>
              </a:ext>
            </a:extLst>
          </p:cNvPr>
          <p:cNvSpPr>
            <a:spLocks noGrp="1"/>
          </p:cNvSpPr>
          <p:nvPr>
            <p:ph type="dt" sz="half" idx="10"/>
          </p:nvPr>
        </p:nvSpPr>
        <p:spPr/>
        <p:txBody>
          <a:bodyPr/>
          <a:lstStyle/>
          <a:p>
            <a:fld id="{3B6ABB56-7DC7-EC48-9A32-E0EC6B813A32}" type="datetime1">
              <a:rPr lang="en-US" smtClean="0"/>
              <a:t>3/19/2024</a:t>
            </a:fld>
            <a:endParaRPr lang="en-US"/>
          </a:p>
        </p:txBody>
      </p:sp>
      <p:sp>
        <p:nvSpPr>
          <p:cNvPr id="5" name="Footer Placeholder 4">
            <a:extLst>
              <a:ext uri="{FF2B5EF4-FFF2-40B4-BE49-F238E27FC236}">
                <a16:creationId xmlns:a16="http://schemas.microsoft.com/office/drawing/2014/main" id="{B2260586-4626-D044-BA63-A070E46357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B0B4CA-2D1C-4442-A605-9330AC78E47A}"/>
              </a:ext>
            </a:extLst>
          </p:cNvPr>
          <p:cNvSpPr>
            <a:spLocks noGrp="1"/>
          </p:cNvSpPr>
          <p:nvPr>
            <p:ph type="sldNum" sz="quarter" idx="12"/>
          </p:nvPr>
        </p:nvSpPr>
        <p:spPr/>
        <p:txBody>
          <a:bodyPr/>
          <a:lstStyle/>
          <a:p>
            <a:fld id="{2EC0490D-B5D9-3C4A-BAB7-A30A888A9334}" type="slidenum">
              <a:rPr lang="en-US" smtClean="0"/>
              <a:t>‹#›</a:t>
            </a:fld>
            <a:endParaRPr lang="en-US"/>
          </a:p>
        </p:txBody>
      </p:sp>
    </p:spTree>
    <p:extLst>
      <p:ext uri="{BB962C8B-B14F-4D97-AF65-F5344CB8AC3E}">
        <p14:creationId xmlns:p14="http://schemas.microsoft.com/office/powerpoint/2010/main" val="356483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A5F04-35BC-5644-B5F6-8B4E1B423F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E29832-ED2D-AF47-8B54-D86FE777C8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87EB7-9CBA-3D40-904E-965510ABB164}"/>
              </a:ext>
            </a:extLst>
          </p:cNvPr>
          <p:cNvSpPr>
            <a:spLocks noGrp="1"/>
          </p:cNvSpPr>
          <p:nvPr>
            <p:ph type="dt" sz="half" idx="10"/>
          </p:nvPr>
        </p:nvSpPr>
        <p:spPr/>
        <p:txBody>
          <a:bodyPr/>
          <a:lstStyle/>
          <a:p>
            <a:fld id="{4C8284FA-CA5F-9D46-9F2E-BEBF505BB554}" type="datetime1">
              <a:rPr lang="en-US" smtClean="0"/>
              <a:t>3/19/2024</a:t>
            </a:fld>
            <a:endParaRPr lang="en-US"/>
          </a:p>
        </p:txBody>
      </p:sp>
      <p:sp>
        <p:nvSpPr>
          <p:cNvPr id="5" name="Footer Placeholder 4">
            <a:extLst>
              <a:ext uri="{FF2B5EF4-FFF2-40B4-BE49-F238E27FC236}">
                <a16:creationId xmlns:a16="http://schemas.microsoft.com/office/drawing/2014/main" id="{0A33B792-FC43-1A42-B0E0-55609C5BE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32118-5BF6-8044-95EB-453A4814CD03}"/>
              </a:ext>
            </a:extLst>
          </p:cNvPr>
          <p:cNvSpPr>
            <a:spLocks noGrp="1"/>
          </p:cNvSpPr>
          <p:nvPr>
            <p:ph type="sldNum" sz="quarter" idx="12"/>
          </p:nvPr>
        </p:nvSpPr>
        <p:spPr/>
        <p:txBody>
          <a:bodyPr/>
          <a:lstStyle/>
          <a:p>
            <a:fld id="{2EC0490D-B5D9-3C4A-BAB7-A30A888A9334}" type="slidenum">
              <a:rPr lang="en-US" smtClean="0"/>
              <a:t>‹#›</a:t>
            </a:fld>
            <a:endParaRPr lang="en-US"/>
          </a:p>
        </p:txBody>
      </p:sp>
    </p:spTree>
    <p:extLst>
      <p:ext uri="{BB962C8B-B14F-4D97-AF65-F5344CB8AC3E}">
        <p14:creationId xmlns:p14="http://schemas.microsoft.com/office/powerpoint/2010/main" val="33481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756B-5804-B643-A8C7-80B74F62ED9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D1E3547-5284-614D-AD6E-D4009E58EC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34E57F7-30BE-7444-B259-DB8E5A45E1F3}"/>
              </a:ext>
            </a:extLst>
          </p:cNvPr>
          <p:cNvSpPr>
            <a:spLocks noGrp="1"/>
          </p:cNvSpPr>
          <p:nvPr>
            <p:ph type="dt" sz="half" idx="10"/>
          </p:nvPr>
        </p:nvSpPr>
        <p:spPr/>
        <p:txBody>
          <a:bodyPr/>
          <a:lstStyle/>
          <a:p>
            <a:fld id="{D634602F-892D-5340-835A-80F5E742FE1B}" type="datetime1">
              <a:rPr lang="en-US" smtClean="0"/>
              <a:t>3/19/2024</a:t>
            </a:fld>
            <a:endParaRPr lang="en-US"/>
          </a:p>
        </p:txBody>
      </p:sp>
      <p:sp>
        <p:nvSpPr>
          <p:cNvPr id="5" name="Footer Placeholder 4">
            <a:extLst>
              <a:ext uri="{FF2B5EF4-FFF2-40B4-BE49-F238E27FC236}">
                <a16:creationId xmlns:a16="http://schemas.microsoft.com/office/drawing/2014/main" id="{D15FF9D1-C065-6D4B-9987-87D17EDFC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CE78D-65E3-534F-AD65-E553411D17B2}"/>
              </a:ext>
            </a:extLst>
          </p:cNvPr>
          <p:cNvSpPr>
            <a:spLocks noGrp="1"/>
          </p:cNvSpPr>
          <p:nvPr>
            <p:ph type="sldNum" sz="quarter" idx="12"/>
          </p:nvPr>
        </p:nvSpPr>
        <p:spPr/>
        <p:txBody>
          <a:bodyPr/>
          <a:lstStyle/>
          <a:p>
            <a:fld id="{2EC0490D-B5D9-3C4A-BAB7-A30A888A9334}" type="slidenum">
              <a:rPr lang="en-US" smtClean="0"/>
              <a:t>‹#›</a:t>
            </a:fld>
            <a:endParaRPr lang="en-US"/>
          </a:p>
        </p:txBody>
      </p:sp>
      <p:pic>
        <p:nvPicPr>
          <p:cNvPr id="10" name="Picture 9">
            <a:extLst>
              <a:ext uri="{FF2B5EF4-FFF2-40B4-BE49-F238E27FC236}">
                <a16:creationId xmlns:a16="http://schemas.microsoft.com/office/drawing/2014/main" id="{0E22CB9E-9598-07ED-34DA-04D87AA8771E}"/>
              </a:ext>
            </a:extLst>
          </p:cNvPr>
          <p:cNvPicPr>
            <a:picLocks noChangeAspect="1"/>
          </p:cNvPicPr>
          <p:nvPr userDrawn="1"/>
        </p:nvPicPr>
        <p:blipFill>
          <a:blip r:embed="rId2"/>
          <a:stretch>
            <a:fillRect/>
          </a:stretch>
        </p:blipFill>
        <p:spPr>
          <a:xfrm>
            <a:off x="152400" y="6289221"/>
            <a:ext cx="514350" cy="416379"/>
          </a:xfrm>
          <a:prstGeom prst="rect">
            <a:avLst/>
          </a:prstGeom>
        </p:spPr>
      </p:pic>
    </p:spTree>
    <p:extLst>
      <p:ext uri="{BB962C8B-B14F-4D97-AF65-F5344CB8AC3E}">
        <p14:creationId xmlns:p14="http://schemas.microsoft.com/office/powerpoint/2010/main" val="2010641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E9BA-EF25-5B41-9522-7E503A5D3AC6}"/>
              </a:ext>
            </a:extLst>
          </p:cNvPr>
          <p:cNvSpPr>
            <a:spLocks noGrp="1"/>
          </p:cNvSpPr>
          <p:nvPr>
            <p:ph type="title"/>
          </p:nvPr>
        </p:nvSpPr>
        <p:spPr>
          <a:xfrm>
            <a:off x="831850" y="1709739"/>
            <a:ext cx="10515600" cy="2252662"/>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2C4D5C-E367-9644-B543-7CB1F69273E4}"/>
              </a:ext>
            </a:extLst>
          </p:cNvPr>
          <p:cNvSpPr>
            <a:spLocks noGrp="1"/>
          </p:cNvSpPr>
          <p:nvPr>
            <p:ph type="body" idx="1"/>
          </p:nvPr>
        </p:nvSpPr>
        <p:spPr>
          <a:xfrm>
            <a:off x="838200" y="4090195"/>
            <a:ext cx="10515600" cy="1408905"/>
          </a:xfrm>
        </p:spPr>
        <p:txBody>
          <a:bodyPr>
            <a:normAutofit/>
          </a:bodyPr>
          <a:lstStyle>
            <a:lvl1pPr marL="0" indent="0">
              <a:buNone/>
              <a:defRPr sz="3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163D5-353B-EA40-9ED0-EF986FA0F1E7}"/>
              </a:ext>
            </a:extLst>
          </p:cNvPr>
          <p:cNvSpPr>
            <a:spLocks noGrp="1"/>
          </p:cNvSpPr>
          <p:nvPr>
            <p:ph type="dt" sz="half" idx="10"/>
          </p:nvPr>
        </p:nvSpPr>
        <p:spPr/>
        <p:txBody>
          <a:bodyPr/>
          <a:lstStyle/>
          <a:p>
            <a:fld id="{F0E7F106-9DE7-1943-9A08-62BABBA850B6}" type="datetime1">
              <a:rPr lang="en-US" smtClean="0"/>
              <a:t>3/19/2024</a:t>
            </a:fld>
            <a:endParaRPr lang="en-US"/>
          </a:p>
        </p:txBody>
      </p:sp>
      <p:sp>
        <p:nvSpPr>
          <p:cNvPr id="5" name="Footer Placeholder 4">
            <a:extLst>
              <a:ext uri="{FF2B5EF4-FFF2-40B4-BE49-F238E27FC236}">
                <a16:creationId xmlns:a16="http://schemas.microsoft.com/office/drawing/2014/main" id="{190CC78B-33AF-F641-A1B9-CAE64A635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83352-23BA-AE43-9A2A-6DDF885071E0}"/>
              </a:ext>
            </a:extLst>
          </p:cNvPr>
          <p:cNvSpPr>
            <a:spLocks noGrp="1"/>
          </p:cNvSpPr>
          <p:nvPr>
            <p:ph type="sldNum" sz="quarter" idx="12"/>
          </p:nvPr>
        </p:nvSpPr>
        <p:spPr/>
        <p:txBody>
          <a:bodyPr/>
          <a:lstStyle/>
          <a:p>
            <a:fld id="{2EC0490D-B5D9-3C4A-BAB7-A30A888A9334}" type="slidenum">
              <a:rPr lang="en-US" smtClean="0"/>
              <a:t>‹#›</a:t>
            </a:fld>
            <a:endParaRPr lang="en-US"/>
          </a:p>
        </p:txBody>
      </p:sp>
      <p:pic>
        <p:nvPicPr>
          <p:cNvPr id="10" name="Picture 9">
            <a:extLst>
              <a:ext uri="{FF2B5EF4-FFF2-40B4-BE49-F238E27FC236}">
                <a16:creationId xmlns:a16="http://schemas.microsoft.com/office/drawing/2014/main" id="{22A9895F-EB4D-4F01-CB34-E8724D33325E}"/>
              </a:ext>
            </a:extLst>
          </p:cNvPr>
          <p:cNvPicPr>
            <a:picLocks noChangeAspect="1"/>
          </p:cNvPicPr>
          <p:nvPr userDrawn="1"/>
        </p:nvPicPr>
        <p:blipFill>
          <a:blip r:embed="rId2"/>
          <a:stretch>
            <a:fillRect/>
          </a:stretch>
        </p:blipFill>
        <p:spPr>
          <a:xfrm>
            <a:off x="4749800" y="5499100"/>
            <a:ext cx="2692400" cy="1282700"/>
          </a:xfrm>
          <a:prstGeom prst="rect">
            <a:avLst/>
          </a:prstGeom>
        </p:spPr>
      </p:pic>
    </p:spTree>
    <p:extLst>
      <p:ext uri="{BB962C8B-B14F-4D97-AF65-F5344CB8AC3E}">
        <p14:creationId xmlns:p14="http://schemas.microsoft.com/office/powerpoint/2010/main" val="3580345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55081-F1CB-B142-BDBE-911E5D76E03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C5B6381-F3C9-2A44-A610-12AD8CDF5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9EE9D72-BADA-F447-B210-2B2594E375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4946FA-E4B8-574A-A6A0-B9547607A8FC}"/>
              </a:ext>
            </a:extLst>
          </p:cNvPr>
          <p:cNvSpPr>
            <a:spLocks noGrp="1"/>
          </p:cNvSpPr>
          <p:nvPr>
            <p:ph type="dt" sz="half" idx="10"/>
          </p:nvPr>
        </p:nvSpPr>
        <p:spPr/>
        <p:txBody>
          <a:bodyPr/>
          <a:lstStyle/>
          <a:p>
            <a:fld id="{B16ECE3D-1203-8F4C-B6C6-E28B8816DEB0}" type="datetime1">
              <a:rPr lang="en-US" smtClean="0"/>
              <a:t>3/19/2024</a:t>
            </a:fld>
            <a:endParaRPr lang="en-US"/>
          </a:p>
        </p:txBody>
      </p:sp>
      <p:sp>
        <p:nvSpPr>
          <p:cNvPr id="6" name="Footer Placeholder 5">
            <a:extLst>
              <a:ext uri="{FF2B5EF4-FFF2-40B4-BE49-F238E27FC236}">
                <a16:creationId xmlns:a16="http://schemas.microsoft.com/office/drawing/2014/main" id="{4159063E-3B81-6845-82BE-C43A99192B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B202D2-CFAF-1B46-BB88-1EB9823A0C8D}"/>
              </a:ext>
            </a:extLst>
          </p:cNvPr>
          <p:cNvSpPr>
            <a:spLocks noGrp="1"/>
          </p:cNvSpPr>
          <p:nvPr>
            <p:ph type="sldNum" sz="quarter" idx="12"/>
          </p:nvPr>
        </p:nvSpPr>
        <p:spPr/>
        <p:txBody>
          <a:bodyPr/>
          <a:lstStyle/>
          <a:p>
            <a:fld id="{2EC0490D-B5D9-3C4A-BAB7-A30A888A9334}" type="slidenum">
              <a:rPr lang="en-US" smtClean="0"/>
              <a:t>‹#›</a:t>
            </a:fld>
            <a:endParaRPr lang="en-US"/>
          </a:p>
        </p:txBody>
      </p:sp>
      <p:pic>
        <p:nvPicPr>
          <p:cNvPr id="8" name="Picture 7">
            <a:extLst>
              <a:ext uri="{FF2B5EF4-FFF2-40B4-BE49-F238E27FC236}">
                <a16:creationId xmlns:a16="http://schemas.microsoft.com/office/drawing/2014/main" id="{24209A95-D9FA-F249-DF49-80337318F857}"/>
              </a:ext>
            </a:extLst>
          </p:cNvPr>
          <p:cNvPicPr>
            <a:picLocks noChangeAspect="1"/>
          </p:cNvPicPr>
          <p:nvPr userDrawn="1"/>
        </p:nvPicPr>
        <p:blipFill>
          <a:blip r:embed="rId2"/>
          <a:stretch>
            <a:fillRect/>
          </a:stretch>
        </p:blipFill>
        <p:spPr>
          <a:xfrm>
            <a:off x="152400" y="6289221"/>
            <a:ext cx="514350" cy="416379"/>
          </a:xfrm>
          <a:prstGeom prst="rect">
            <a:avLst/>
          </a:prstGeom>
        </p:spPr>
      </p:pic>
    </p:spTree>
    <p:extLst>
      <p:ext uri="{BB962C8B-B14F-4D97-AF65-F5344CB8AC3E}">
        <p14:creationId xmlns:p14="http://schemas.microsoft.com/office/powerpoint/2010/main" val="2819957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A57C-2BE8-7446-A160-521C3F28F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26A03B-779E-584D-B9CE-21927B32C6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554BC-5E26-E14A-938B-E489DA90B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B7A6BF-37BA-B54E-B0D0-A7494F543C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26066F-2B01-174D-850C-5A3515FC49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37979-AA6C-804D-9622-4B15677E9427}"/>
              </a:ext>
            </a:extLst>
          </p:cNvPr>
          <p:cNvSpPr>
            <a:spLocks noGrp="1"/>
          </p:cNvSpPr>
          <p:nvPr>
            <p:ph type="dt" sz="half" idx="10"/>
          </p:nvPr>
        </p:nvSpPr>
        <p:spPr/>
        <p:txBody>
          <a:bodyPr/>
          <a:lstStyle/>
          <a:p>
            <a:fld id="{F9303311-E8FE-DF4E-87DF-68215F2D8BA5}" type="datetime1">
              <a:rPr lang="en-US" smtClean="0"/>
              <a:t>3/19/2024</a:t>
            </a:fld>
            <a:endParaRPr lang="en-US"/>
          </a:p>
        </p:txBody>
      </p:sp>
      <p:sp>
        <p:nvSpPr>
          <p:cNvPr id="8" name="Footer Placeholder 7">
            <a:extLst>
              <a:ext uri="{FF2B5EF4-FFF2-40B4-BE49-F238E27FC236}">
                <a16:creationId xmlns:a16="http://schemas.microsoft.com/office/drawing/2014/main" id="{5021DDF5-69DD-4A4F-8CAC-7D0810A092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733932-39A4-F440-8867-59DA8D59752D}"/>
              </a:ext>
            </a:extLst>
          </p:cNvPr>
          <p:cNvSpPr>
            <a:spLocks noGrp="1"/>
          </p:cNvSpPr>
          <p:nvPr>
            <p:ph type="sldNum" sz="quarter" idx="12"/>
          </p:nvPr>
        </p:nvSpPr>
        <p:spPr/>
        <p:txBody>
          <a:bodyPr/>
          <a:lstStyle/>
          <a:p>
            <a:fld id="{2EC0490D-B5D9-3C4A-BAB7-A30A888A9334}" type="slidenum">
              <a:rPr lang="en-US" smtClean="0"/>
              <a:t>‹#›</a:t>
            </a:fld>
            <a:endParaRPr lang="en-US"/>
          </a:p>
        </p:txBody>
      </p:sp>
      <p:pic>
        <p:nvPicPr>
          <p:cNvPr id="10" name="Picture 9">
            <a:extLst>
              <a:ext uri="{FF2B5EF4-FFF2-40B4-BE49-F238E27FC236}">
                <a16:creationId xmlns:a16="http://schemas.microsoft.com/office/drawing/2014/main" id="{F1A1429C-F52D-BF6D-AF13-D6EC4F20193B}"/>
              </a:ext>
            </a:extLst>
          </p:cNvPr>
          <p:cNvPicPr>
            <a:picLocks noChangeAspect="1"/>
          </p:cNvPicPr>
          <p:nvPr userDrawn="1"/>
        </p:nvPicPr>
        <p:blipFill>
          <a:blip r:embed="rId2"/>
          <a:stretch>
            <a:fillRect/>
          </a:stretch>
        </p:blipFill>
        <p:spPr>
          <a:xfrm>
            <a:off x="152400" y="6289221"/>
            <a:ext cx="514350" cy="416379"/>
          </a:xfrm>
          <a:prstGeom prst="rect">
            <a:avLst/>
          </a:prstGeom>
        </p:spPr>
      </p:pic>
    </p:spTree>
    <p:extLst>
      <p:ext uri="{BB962C8B-B14F-4D97-AF65-F5344CB8AC3E}">
        <p14:creationId xmlns:p14="http://schemas.microsoft.com/office/powerpoint/2010/main" val="135053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B4E4-9269-ED43-B6FE-16BF1D28D6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A3E1EC-0363-E14E-8B4C-006FE186660C}"/>
              </a:ext>
            </a:extLst>
          </p:cNvPr>
          <p:cNvSpPr>
            <a:spLocks noGrp="1"/>
          </p:cNvSpPr>
          <p:nvPr>
            <p:ph type="dt" sz="half" idx="10"/>
          </p:nvPr>
        </p:nvSpPr>
        <p:spPr/>
        <p:txBody>
          <a:bodyPr/>
          <a:lstStyle/>
          <a:p>
            <a:fld id="{B2A31F4E-7DFD-DD4B-9573-1D12E4D1C254}" type="datetime1">
              <a:rPr lang="en-US" smtClean="0"/>
              <a:t>3/19/2024</a:t>
            </a:fld>
            <a:endParaRPr lang="en-US"/>
          </a:p>
        </p:txBody>
      </p:sp>
      <p:sp>
        <p:nvSpPr>
          <p:cNvPr id="4" name="Footer Placeholder 3">
            <a:extLst>
              <a:ext uri="{FF2B5EF4-FFF2-40B4-BE49-F238E27FC236}">
                <a16:creationId xmlns:a16="http://schemas.microsoft.com/office/drawing/2014/main" id="{46458475-09D0-BA4E-ABFA-3CCF1D7A13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9E86CD-D7C7-8742-AF16-178B0510A280}"/>
              </a:ext>
            </a:extLst>
          </p:cNvPr>
          <p:cNvSpPr>
            <a:spLocks noGrp="1"/>
          </p:cNvSpPr>
          <p:nvPr>
            <p:ph type="sldNum" sz="quarter" idx="12"/>
          </p:nvPr>
        </p:nvSpPr>
        <p:spPr/>
        <p:txBody>
          <a:bodyPr/>
          <a:lstStyle/>
          <a:p>
            <a:fld id="{2EC0490D-B5D9-3C4A-BAB7-A30A888A9334}" type="slidenum">
              <a:rPr lang="en-US" smtClean="0"/>
              <a:t>‹#›</a:t>
            </a:fld>
            <a:endParaRPr lang="en-US"/>
          </a:p>
        </p:txBody>
      </p:sp>
      <p:pic>
        <p:nvPicPr>
          <p:cNvPr id="6" name="Picture 5">
            <a:extLst>
              <a:ext uri="{FF2B5EF4-FFF2-40B4-BE49-F238E27FC236}">
                <a16:creationId xmlns:a16="http://schemas.microsoft.com/office/drawing/2014/main" id="{AFE63039-B27D-6DE1-E239-DD3035EE706E}"/>
              </a:ext>
            </a:extLst>
          </p:cNvPr>
          <p:cNvPicPr>
            <a:picLocks noChangeAspect="1"/>
          </p:cNvPicPr>
          <p:nvPr userDrawn="1"/>
        </p:nvPicPr>
        <p:blipFill>
          <a:blip r:embed="rId2"/>
          <a:stretch>
            <a:fillRect/>
          </a:stretch>
        </p:blipFill>
        <p:spPr>
          <a:xfrm>
            <a:off x="152400" y="6289221"/>
            <a:ext cx="514350" cy="416379"/>
          </a:xfrm>
          <a:prstGeom prst="rect">
            <a:avLst/>
          </a:prstGeom>
        </p:spPr>
      </p:pic>
    </p:spTree>
    <p:extLst>
      <p:ext uri="{BB962C8B-B14F-4D97-AF65-F5344CB8AC3E}">
        <p14:creationId xmlns:p14="http://schemas.microsoft.com/office/powerpoint/2010/main" val="3375443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30DA6-1BEA-F14F-8ACC-88D4A2A026BF}"/>
              </a:ext>
            </a:extLst>
          </p:cNvPr>
          <p:cNvSpPr>
            <a:spLocks noGrp="1"/>
          </p:cNvSpPr>
          <p:nvPr>
            <p:ph type="dt" sz="half" idx="10"/>
          </p:nvPr>
        </p:nvSpPr>
        <p:spPr/>
        <p:txBody>
          <a:bodyPr/>
          <a:lstStyle/>
          <a:p>
            <a:fld id="{79BE219D-9B7D-9C43-A6AA-724C6123F785}" type="datetime1">
              <a:rPr lang="en-US" smtClean="0"/>
              <a:t>3/19/2024</a:t>
            </a:fld>
            <a:endParaRPr lang="en-US"/>
          </a:p>
        </p:txBody>
      </p:sp>
      <p:sp>
        <p:nvSpPr>
          <p:cNvPr id="3" name="Footer Placeholder 2">
            <a:extLst>
              <a:ext uri="{FF2B5EF4-FFF2-40B4-BE49-F238E27FC236}">
                <a16:creationId xmlns:a16="http://schemas.microsoft.com/office/drawing/2014/main" id="{DB9E3E6C-DE09-694F-956A-19028B2199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41BC33-B8A1-CE4B-8291-EBB8740C088B}"/>
              </a:ext>
            </a:extLst>
          </p:cNvPr>
          <p:cNvSpPr>
            <a:spLocks noGrp="1"/>
          </p:cNvSpPr>
          <p:nvPr>
            <p:ph type="sldNum" sz="quarter" idx="12"/>
          </p:nvPr>
        </p:nvSpPr>
        <p:spPr/>
        <p:txBody>
          <a:bodyPr/>
          <a:lstStyle/>
          <a:p>
            <a:fld id="{2EC0490D-B5D9-3C4A-BAB7-A30A888A9334}" type="slidenum">
              <a:rPr lang="en-US" smtClean="0"/>
              <a:t>‹#›</a:t>
            </a:fld>
            <a:endParaRPr lang="en-US"/>
          </a:p>
        </p:txBody>
      </p:sp>
    </p:spTree>
    <p:extLst>
      <p:ext uri="{BB962C8B-B14F-4D97-AF65-F5344CB8AC3E}">
        <p14:creationId xmlns:p14="http://schemas.microsoft.com/office/powerpoint/2010/main" val="381491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D38D-7A8B-3646-8A1C-9B1660244E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6F814-0FB9-5345-B97C-B42D1FFCC0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16280F-42BB-E24E-8E19-ECCDFA655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9DF16-D55E-504A-8C87-75D4E1DB361F}"/>
              </a:ext>
            </a:extLst>
          </p:cNvPr>
          <p:cNvSpPr>
            <a:spLocks noGrp="1"/>
          </p:cNvSpPr>
          <p:nvPr>
            <p:ph type="dt" sz="half" idx="10"/>
          </p:nvPr>
        </p:nvSpPr>
        <p:spPr/>
        <p:txBody>
          <a:bodyPr/>
          <a:lstStyle/>
          <a:p>
            <a:fld id="{270B4C62-F704-DE4C-A207-B63ABD401362}" type="datetime1">
              <a:rPr lang="en-US" smtClean="0"/>
              <a:t>3/19/2024</a:t>
            </a:fld>
            <a:endParaRPr lang="en-US"/>
          </a:p>
        </p:txBody>
      </p:sp>
      <p:sp>
        <p:nvSpPr>
          <p:cNvPr id="6" name="Footer Placeholder 5">
            <a:extLst>
              <a:ext uri="{FF2B5EF4-FFF2-40B4-BE49-F238E27FC236}">
                <a16:creationId xmlns:a16="http://schemas.microsoft.com/office/drawing/2014/main" id="{C1BFFE55-7C57-B74D-BC21-FDEE39A53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D5F94-13E2-6B45-BC5F-3D86EFE19FAE}"/>
              </a:ext>
            </a:extLst>
          </p:cNvPr>
          <p:cNvSpPr>
            <a:spLocks noGrp="1"/>
          </p:cNvSpPr>
          <p:nvPr>
            <p:ph type="sldNum" sz="quarter" idx="12"/>
          </p:nvPr>
        </p:nvSpPr>
        <p:spPr/>
        <p:txBody>
          <a:bodyPr/>
          <a:lstStyle/>
          <a:p>
            <a:fld id="{2EC0490D-B5D9-3C4A-BAB7-A30A888A9334}" type="slidenum">
              <a:rPr lang="en-US" smtClean="0"/>
              <a:t>‹#›</a:t>
            </a:fld>
            <a:endParaRPr lang="en-US"/>
          </a:p>
        </p:txBody>
      </p:sp>
    </p:spTree>
    <p:extLst>
      <p:ext uri="{BB962C8B-B14F-4D97-AF65-F5344CB8AC3E}">
        <p14:creationId xmlns:p14="http://schemas.microsoft.com/office/powerpoint/2010/main" val="2552714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6DD8-A42F-204C-BDB8-F1B5FDD35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8A9837-649C-B543-9E60-F492A12A5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4372ACA-D8A6-0546-89E2-94B33D20B3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660FE-E1C2-BF44-81E2-CFB176318763}"/>
              </a:ext>
            </a:extLst>
          </p:cNvPr>
          <p:cNvSpPr>
            <a:spLocks noGrp="1"/>
          </p:cNvSpPr>
          <p:nvPr>
            <p:ph type="dt" sz="half" idx="10"/>
          </p:nvPr>
        </p:nvSpPr>
        <p:spPr/>
        <p:txBody>
          <a:bodyPr/>
          <a:lstStyle/>
          <a:p>
            <a:fld id="{5CC78BD8-5C01-8F4F-92D2-F92BDC528DD0}" type="datetime1">
              <a:rPr lang="en-US" smtClean="0"/>
              <a:t>3/19/2024</a:t>
            </a:fld>
            <a:endParaRPr lang="en-US"/>
          </a:p>
        </p:txBody>
      </p:sp>
      <p:sp>
        <p:nvSpPr>
          <p:cNvPr id="6" name="Footer Placeholder 5">
            <a:extLst>
              <a:ext uri="{FF2B5EF4-FFF2-40B4-BE49-F238E27FC236}">
                <a16:creationId xmlns:a16="http://schemas.microsoft.com/office/drawing/2014/main" id="{60BC7DA8-A4DE-D24C-946D-EA8257002D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F7818-14B9-224C-8DCF-FB585F2870D6}"/>
              </a:ext>
            </a:extLst>
          </p:cNvPr>
          <p:cNvSpPr>
            <a:spLocks noGrp="1"/>
          </p:cNvSpPr>
          <p:nvPr>
            <p:ph type="sldNum" sz="quarter" idx="12"/>
          </p:nvPr>
        </p:nvSpPr>
        <p:spPr/>
        <p:txBody>
          <a:bodyPr/>
          <a:lstStyle/>
          <a:p>
            <a:fld id="{2EC0490D-B5D9-3C4A-BAB7-A30A888A9334}" type="slidenum">
              <a:rPr lang="en-US" smtClean="0"/>
              <a:t>‹#›</a:t>
            </a:fld>
            <a:endParaRPr lang="en-US"/>
          </a:p>
        </p:txBody>
      </p:sp>
    </p:spTree>
    <p:extLst>
      <p:ext uri="{BB962C8B-B14F-4D97-AF65-F5344CB8AC3E}">
        <p14:creationId xmlns:p14="http://schemas.microsoft.com/office/powerpoint/2010/main" val="381723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386EE-884D-D941-9383-A7AD43DE92A2}"/>
              </a:ext>
            </a:extLst>
          </p:cNvPr>
          <p:cNvSpPr>
            <a:spLocks noGrp="1"/>
          </p:cNvSpPr>
          <p:nvPr>
            <p:ph type="title"/>
          </p:nvPr>
        </p:nvSpPr>
        <p:spPr>
          <a:xfrm>
            <a:off x="838200" y="365125"/>
            <a:ext cx="10515600" cy="85406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8011E1-BBE6-F94B-A356-F4616C9E2456}"/>
              </a:ext>
            </a:extLst>
          </p:cNvPr>
          <p:cNvSpPr>
            <a:spLocks noGrp="1"/>
          </p:cNvSpPr>
          <p:nvPr>
            <p:ph type="body" idx="1"/>
          </p:nvPr>
        </p:nvSpPr>
        <p:spPr>
          <a:xfrm>
            <a:off x="838200" y="1371609"/>
            <a:ext cx="10515600" cy="48053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9DBFCA1-9C99-8A45-BA63-34FFD0569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keena" pitchFamily="2" charset="0"/>
              </a:defRPr>
            </a:lvl1pPr>
          </a:lstStyle>
          <a:p>
            <a:fld id="{ED5A9041-F790-9545-A482-1918DBCC617E}" type="datetime1">
              <a:rPr lang="en-US" smtClean="0"/>
              <a:t>3/19/2024</a:t>
            </a:fld>
            <a:endParaRPr lang="en-US" dirty="0"/>
          </a:p>
        </p:txBody>
      </p:sp>
      <p:sp>
        <p:nvSpPr>
          <p:cNvPr id="5" name="Footer Placeholder 4">
            <a:extLst>
              <a:ext uri="{FF2B5EF4-FFF2-40B4-BE49-F238E27FC236}">
                <a16:creationId xmlns:a16="http://schemas.microsoft.com/office/drawing/2014/main" id="{02D8A3E4-2909-7A43-8D16-CE878F2086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keena" pitchFamily="2" charset="0"/>
              </a:defRPr>
            </a:lvl1pPr>
          </a:lstStyle>
          <a:p>
            <a:endParaRPr lang="en-US" dirty="0"/>
          </a:p>
        </p:txBody>
      </p:sp>
      <p:sp>
        <p:nvSpPr>
          <p:cNvPr id="6" name="Slide Number Placeholder 5">
            <a:extLst>
              <a:ext uri="{FF2B5EF4-FFF2-40B4-BE49-F238E27FC236}">
                <a16:creationId xmlns:a16="http://schemas.microsoft.com/office/drawing/2014/main" id="{1D66A0F8-7B8A-C740-B9D1-576120541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keena" pitchFamily="2" charset="0"/>
              </a:defRPr>
            </a:lvl1pPr>
          </a:lstStyle>
          <a:p>
            <a:fld id="{2EC0490D-B5D9-3C4A-BAB7-A30A888A9334}" type="slidenum">
              <a:rPr lang="en-US" smtClean="0"/>
              <a:pPr/>
              <a:t>‹#›</a:t>
            </a:fld>
            <a:endParaRPr lang="en-US" dirty="0"/>
          </a:p>
        </p:txBody>
      </p:sp>
    </p:spTree>
    <p:extLst>
      <p:ext uri="{BB962C8B-B14F-4D97-AF65-F5344CB8AC3E}">
        <p14:creationId xmlns:p14="http://schemas.microsoft.com/office/powerpoint/2010/main" val="1720380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Bierstadt"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keena" panose="020F0502020204030204" pitchFamily="34" charset="0"/>
          <a:ea typeface="+mn-ea"/>
          <a:cs typeface="Skeena"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keen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keen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keen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keen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shishodu2023/NAS"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google/model_search.gi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nni.readthedocs.io/en/stable/sharings/nas_comparison.html" TargetMode="External"/><Relationship Id="rId2" Type="http://schemas.openxmlformats.org/officeDocument/2006/relationships/hyperlink" Target="https://www.researchgate.net/figure/Basic-building-blocks-of-Neural-Architecture-Search-methods_fig1_352621860" TargetMode="External"/><Relationship Id="rId1" Type="http://schemas.openxmlformats.org/officeDocument/2006/relationships/slideLayout" Target="../slideLayouts/slideLayout2.xml"/><Relationship Id="rId4" Type="http://schemas.openxmlformats.org/officeDocument/2006/relationships/hyperlink" Target="https://stanford.edu/~shervine/teaching/cs-230/cheatsheet-recurrent-neural-networ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2666-0C51-AE43-B924-E9E21AEF233A}"/>
              </a:ext>
            </a:extLst>
          </p:cNvPr>
          <p:cNvSpPr>
            <a:spLocks noGrp="1"/>
          </p:cNvSpPr>
          <p:nvPr>
            <p:ph type="ctrTitle"/>
          </p:nvPr>
        </p:nvSpPr>
        <p:spPr/>
        <p:txBody>
          <a:bodyPr>
            <a:normAutofit/>
          </a:bodyPr>
          <a:lstStyle/>
          <a:p>
            <a:r>
              <a:rPr lang="en-US" sz="5400" dirty="0">
                <a:latin typeface="Bierstadt" panose="020B0504020202020204" pitchFamily="34" charset="0"/>
              </a:rPr>
              <a:t>Neural Architecture Search</a:t>
            </a:r>
          </a:p>
        </p:txBody>
      </p:sp>
      <p:sp>
        <p:nvSpPr>
          <p:cNvPr id="3" name="Subtitle 2">
            <a:extLst>
              <a:ext uri="{FF2B5EF4-FFF2-40B4-BE49-F238E27FC236}">
                <a16:creationId xmlns:a16="http://schemas.microsoft.com/office/drawing/2014/main" id="{6AFA739B-3D00-DB4A-A232-AD158760F663}"/>
              </a:ext>
            </a:extLst>
          </p:cNvPr>
          <p:cNvSpPr>
            <a:spLocks noGrp="1"/>
          </p:cNvSpPr>
          <p:nvPr>
            <p:ph type="subTitle" idx="1"/>
          </p:nvPr>
        </p:nvSpPr>
        <p:spPr/>
        <p:txBody>
          <a:bodyPr>
            <a:normAutofit lnSpcReduction="10000"/>
          </a:bodyPr>
          <a:lstStyle/>
          <a:p>
            <a:r>
              <a:rPr lang="en-US" dirty="0">
                <a:solidFill>
                  <a:srgbClr val="FF0000"/>
                </a:solidFill>
                <a:latin typeface="Bierstadt" panose="020B0504020202020204" pitchFamily="34" charset="0"/>
              </a:rPr>
              <a:t>S’24 DL Fundamentals and Applications</a:t>
            </a:r>
          </a:p>
          <a:p>
            <a:endParaRPr lang="en-US" dirty="0">
              <a:solidFill>
                <a:srgbClr val="FF0000"/>
              </a:solidFill>
              <a:latin typeface="Bierstadt" panose="020B0504020202020204" pitchFamily="34" charset="0"/>
            </a:endParaRPr>
          </a:p>
          <a:p>
            <a:r>
              <a:rPr lang="en-US" dirty="0">
                <a:latin typeface="Bierstadt" panose="020B0504020202020204" pitchFamily="34" charset="0"/>
              </a:rPr>
              <a:t>03/19/2024 </a:t>
            </a:r>
          </a:p>
        </p:txBody>
      </p:sp>
      <p:sp>
        <p:nvSpPr>
          <p:cNvPr id="4" name="Slide Number Placeholder 3">
            <a:extLst>
              <a:ext uri="{FF2B5EF4-FFF2-40B4-BE49-F238E27FC236}">
                <a16:creationId xmlns:a16="http://schemas.microsoft.com/office/drawing/2014/main" id="{539E7FD7-1AFD-3DBD-BCF0-522418AE9846}"/>
              </a:ext>
            </a:extLst>
          </p:cNvPr>
          <p:cNvSpPr>
            <a:spLocks noGrp="1"/>
          </p:cNvSpPr>
          <p:nvPr>
            <p:ph type="sldNum" sz="quarter" idx="12"/>
          </p:nvPr>
        </p:nvSpPr>
        <p:spPr/>
        <p:txBody>
          <a:bodyPr/>
          <a:lstStyle/>
          <a:p>
            <a:fld id="{2EC0490D-B5D9-3C4A-BAB7-A30A888A9334}" type="slidenum">
              <a:rPr lang="en-US" smtClean="0"/>
              <a:t>1</a:t>
            </a:fld>
            <a:endParaRPr lang="en-US" dirty="0"/>
          </a:p>
        </p:txBody>
      </p:sp>
    </p:spTree>
    <p:extLst>
      <p:ext uri="{BB962C8B-B14F-4D97-AF65-F5344CB8AC3E}">
        <p14:creationId xmlns:p14="http://schemas.microsoft.com/office/powerpoint/2010/main" val="1869826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152400" y="259867"/>
            <a:ext cx="10515600" cy="854067"/>
          </a:xfrm>
        </p:spPr>
        <p:txBody>
          <a:bodyPr/>
          <a:lstStyle/>
          <a:p>
            <a:r>
              <a:rPr lang="en-US" dirty="0"/>
              <a:t>NAS Process</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a:xfrm>
            <a:off x="8559800" y="6246284"/>
            <a:ext cx="2743200" cy="365125"/>
          </a:xfrm>
        </p:spPr>
        <p:txBody>
          <a:bodyPr/>
          <a:lstStyle/>
          <a:p>
            <a:fld id="{2EC0490D-B5D9-3C4A-BAB7-A30A888A9334}" type="slidenum">
              <a:rPr lang="en-US" smtClean="0"/>
              <a:t>10</a:t>
            </a:fld>
            <a:endParaRPr lang="en-US"/>
          </a:p>
        </p:txBody>
      </p:sp>
      <p:graphicFrame>
        <p:nvGraphicFramePr>
          <p:cNvPr id="5" name="Table 5">
            <a:extLst>
              <a:ext uri="{FF2B5EF4-FFF2-40B4-BE49-F238E27FC236}">
                <a16:creationId xmlns:a16="http://schemas.microsoft.com/office/drawing/2014/main" id="{B045DBBA-2D60-49B5-B9BD-19CE68640C20}"/>
              </a:ext>
            </a:extLst>
          </p:cNvPr>
          <p:cNvGraphicFramePr>
            <a:graphicFrameLocks noGrp="1"/>
          </p:cNvGraphicFramePr>
          <p:nvPr>
            <p:extLst>
              <p:ext uri="{D42A27DB-BD31-4B8C-83A1-F6EECF244321}">
                <p14:modId xmlns:p14="http://schemas.microsoft.com/office/powerpoint/2010/main" val="3293567890"/>
              </p:ext>
            </p:extLst>
          </p:nvPr>
        </p:nvGraphicFramePr>
        <p:xfrm>
          <a:off x="152400" y="1524000"/>
          <a:ext cx="6781800" cy="4495800"/>
        </p:xfrm>
        <a:graphic>
          <a:graphicData uri="http://schemas.openxmlformats.org/drawingml/2006/table">
            <a:tbl>
              <a:tblPr firstRow="1" bandRow="1">
                <a:effectLst>
                  <a:outerShdw blurRad="50800" dist="38100" dir="16200000" rotWithShape="0">
                    <a:prstClr val="black">
                      <a:alpha val="40000"/>
                    </a:prstClr>
                  </a:outerShdw>
                </a:effectLst>
                <a:tableStyleId>{BC89EF96-8CEA-46FF-86C4-4CE0E7609802}</a:tableStyleId>
              </a:tblPr>
              <a:tblGrid>
                <a:gridCol w="3390900">
                  <a:extLst>
                    <a:ext uri="{9D8B030D-6E8A-4147-A177-3AD203B41FA5}">
                      <a16:colId xmlns:a16="http://schemas.microsoft.com/office/drawing/2014/main" val="3639819579"/>
                    </a:ext>
                  </a:extLst>
                </a:gridCol>
                <a:gridCol w="3390900">
                  <a:extLst>
                    <a:ext uri="{9D8B030D-6E8A-4147-A177-3AD203B41FA5}">
                      <a16:colId xmlns:a16="http://schemas.microsoft.com/office/drawing/2014/main" val="1135030109"/>
                    </a:ext>
                  </a:extLst>
                </a:gridCol>
              </a:tblGrid>
              <a:tr h="367323">
                <a:tc>
                  <a:txBody>
                    <a:bodyPr/>
                    <a:lstStyle/>
                    <a:p>
                      <a:r>
                        <a:rPr lang="en-US" sz="1100" b="1" dirty="0"/>
                        <a:t>Architectural Hyperparameter Generation</a:t>
                      </a:r>
                      <a:endParaRPr lang="en-US" sz="1100" dirty="0"/>
                    </a:p>
                  </a:txBody>
                  <a:tcPr/>
                </a:tc>
                <a:tc>
                  <a:txBody>
                    <a:bodyPr/>
                    <a:lstStyle/>
                    <a:p>
                      <a:r>
                        <a:rPr lang="en-US" sz="1100" b="0" dirty="0"/>
                        <a:t>The objective is to use a controller(RNN) to generate architectural hyperparameters for neural networks</a:t>
                      </a:r>
                    </a:p>
                  </a:txBody>
                  <a:tcPr/>
                </a:tc>
                <a:extLst>
                  <a:ext uri="{0D108BD9-81ED-4DB2-BD59-A6C34878D82A}">
                    <a16:rowId xmlns:a16="http://schemas.microsoft.com/office/drawing/2014/main" val="3927396130"/>
                  </a:ext>
                </a:extLst>
              </a:tr>
              <a:tr h="511629">
                <a:tc>
                  <a:txBody>
                    <a:bodyPr/>
                    <a:lstStyle/>
                    <a:p>
                      <a:r>
                        <a:rPr lang="en-US" sz="1100" b="1" dirty="0"/>
                        <a:t>Controller Implementation</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controller is implemented as a recurrent neural network (RNN) for flexibility in generating hyperparameters.</a:t>
                      </a:r>
                    </a:p>
                    <a:p>
                      <a:endParaRPr lang="en-US" sz="1100" dirty="0"/>
                    </a:p>
                  </a:txBody>
                  <a:tcPr/>
                </a:tc>
                <a:extLst>
                  <a:ext uri="{0D108BD9-81ED-4DB2-BD59-A6C34878D82A}">
                    <a16:rowId xmlns:a16="http://schemas.microsoft.com/office/drawing/2014/main" val="2891553247"/>
                  </a:ext>
                </a:extLst>
              </a:tr>
              <a:tr h="367323">
                <a:tc>
                  <a:txBody>
                    <a:bodyPr/>
                    <a:lstStyle/>
                    <a:p>
                      <a:r>
                        <a:rPr lang="en-US" sz="1100" b="1" dirty="0"/>
                        <a:t>Flexibility of the Controller</a:t>
                      </a:r>
                      <a:endParaRPr lang="en-US" sz="1100" dirty="0"/>
                    </a:p>
                  </a:txBody>
                  <a:tcPr/>
                </a:tc>
                <a:tc>
                  <a:txBody>
                    <a:bodyPr/>
                    <a:lstStyle/>
                    <a:p>
                      <a:r>
                        <a:rPr lang="en-US" sz="1100" dirty="0"/>
                        <a:t>The flexibility of the controller allows it to adapt to various architectural configurations.</a:t>
                      </a:r>
                    </a:p>
                  </a:txBody>
                  <a:tcPr/>
                </a:tc>
                <a:extLst>
                  <a:ext uri="{0D108BD9-81ED-4DB2-BD59-A6C34878D82A}">
                    <a16:rowId xmlns:a16="http://schemas.microsoft.com/office/drawing/2014/main" val="192438209"/>
                  </a:ext>
                </a:extLst>
              </a:tr>
              <a:tr h="511629">
                <a:tc>
                  <a:txBody>
                    <a:bodyPr/>
                    <a:lstStyle/>
                    <a:p>
                      <a:r>
                        <a:rPr lang="en-US" sz="1100" b="1" dirty="0"/>
                        <a:t>Sequence Generation</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controller generates hyperparameters in the form of a sequence of tokens.</a:t>
                      </a:r>
                    </a:p>
                    <a:p>
                      <a:endParaRPr lang="en-US" sz="1100" dirty="0"/>
                    </a:p>
                  </a:txBody>
                  <a:tcPr/>
                </a:tc>
                <a:extLst>
                  <a:ext uri="{0D108BD9-81ED-4DB2-BD59-A6C34878D82A}">
                    <a16:rowId xmlns:a16="http://schemas.microsoft.com/office/drawing/2014/main" val="609304897"/>
                  </a:ext>
                </a:extLst>
              </a:tr>
              <a:tr h="511629">
                <a:tc>
                  <a:txBody>
                    <a:bodyPr/>
                    <a:lstStyle/>
                    <a:p>
                      <a:r>
                        <a:rPr lang="en-US" sz="1100" b="1" dirty="0"/>
                        <a:t>Tokenized Representation</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Each token in the sequence corresponds to a specific architectural hyperparameter, enabling a structured representation.</a:t>
                      </a:r>
                    </a:p>
                    <a:p>
                      <a:endParaRPr lang="en-US" sz="1100" dirty="0"/>
                    </a:p>
                  </a:txBody>
                  <a:tcPr/>
                </a:tc>
                <a:extLst>
                  <a:ext uri="{0D108BD9-81ED-4DB2-BD59-A6C34878D82A}">
                    <a16:rowId xmlns:a16="http://schemas.microsoft.com/office/drawing/2014/main" val="1127464551"/>
                  </a:ext>
                </a:extLst>
              </a:tr>
              <a:tr h="655934">
                <a:tc>
                  <a:txBody>
                    <a:bodyPr/>
                    <a:lstStyle/>
                    <a:p>
                      <a:r>
                        <a:rPr lang="en-US" sz="1100" b="1" dirty="0"/>
                        <a:t>Adaptability to Network Structure</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approach is adaptable to different network structures, as indicated by the focus on predicting feedforward neural networks with convolutional layers.</a:t>
                      </a:r>
                    </a:p>
                    <a:p>
                      <a:endParaRPr lang="en-US" sz="1100" dirty="0"/>
                    </a:p>
                  </a:txBody>
                  <a:tcPr/>
                </a:tc>
                <a:extLst>
                  <a:ext uri="{0D108BD9-81ED-4DB2-BD59-A6C34878D82A}">
                    <a16:rowId xmlns:a16="http://schemas.microsoft.com/office/drawing/2014/main" val="2035760555"/>
                  </a:ext>
                </a:extLst>
              </a:tr>
              <a:tr h="655934">
                <a:tc>
                  <a:txBody>
                    <a:bodyPr/>
                    <a:lstStyle/>
                    <a:p>
                      <a:r>
                        <a:rPr lang="en-US" sz="1100" b="1" dirty="0"/>
                        <a:t>Versatility in Application</a:t>
                      </a:r>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described controller can be applied to a range of tasks involving the generation of architectural hyperparameters for neural networks.</a:t>
                      </a:r>
                    </a:p>
                    <a:p>
                      <a:endParaRPr lang="en-US" sz="1100" dirty="0"/>
                    </a:p>
                  </a:txBody>
                  <a:tcPr/>
                </a:tc>
                <a:extLst>
                  <a:ext uri="{0D108BD9-81ED-4DB2-BD59-A6C34878D82A}">
                    <a16:rowId xmlns:a16="http://schemas.microsoft.com/office/drawing/2014/main" val="3422296478"/>
                  </a:ext>
                </a:extLst>
              </a:tr>
            </a:tbl>
          </a:graphicData>
        </a:graphic>
      </p:graphicFrame>
      <p:pic>
        <p:nvPicPr>
          <p:cNvPr id="9" name="Picture 8">
            <a:extLst>
              <a:ext uri="{FF2B5EF4-FFF2-40B4-BE49-F238E27FC236}">
                <a16:creationId xmlns:a16="http://schemas.microsoft.com/office/drawing/2014/main" id="{25C0D4C8-571F-4AB7-8527-5A1AEC7FA013}"/>
              </a:ext>
            </a:extLst>
          </p:cNvPr>
          <p:cNvPicPr>
            <a:picLocks noChangeAspect="1"/>
          </p:cNvPicPr>
          <p:nvPr/>
        </p:nvPicPr>
        <p:blipFill>
          <a:blip r:embed="rId2"/>
          <a:stretch>
            <a:fillRect/>
          </a:stretch>
        </p:blipFill>
        <p:spPr>
          <a:xfrm>
            <a:off x="7162800" y="1295400"/>
            <a:ext cx="4767807" cy="2274925"/>
          </a:xfrm>
          <a:prstGeom prst="rect">
            <a:avLst/>
          </a:prstGeom>
        </p:spPr>
      </p:pic>
      <p:pic>
        <p:nvPicPr>
          <p:cNvPr id="6" name="Picture 5">
            <a:extLst>
              <a:ext uri="{FF2B5EF4-FFF2-40B4-BE49-F238E27FC236}">
                <a16:creationId xmlns:a16="http://schemas.microsoft.com/office/drawing/2014/main" id="{32485A16-7662-4AF9-9EE7-13F1EA139FBB}"/>
              </a:ext>
            </a:extLst>
          </p:cNvPr>
          <p:cNvPicPr>
            <a:picLocks noChangeAspect="1"/>
          </p:cNvPicPr>
          <p:nvPr/>
        </p:nvPicPr>
        <p:blipFill>
          <a:blip r:embed="rId3"/>
          <a:stretch>
            <a:fillRect/>
          </a:stretch>
        </p:blipFill>
        <p:spPr>
          <a:xfrm>
            <a:off x="7115103" y="3764081"/>
            <a:ext cx="4918598" cy="1982765"/>
          </a:xfrm>
          <a:prstGeom prst="rect">
            <a:avLst/>
          </a:prstGeom>
        </p:spPr>
      </p:pic>
    </p:spTree>
    <p:extLst>
      <p:ext uri="{BB962C8B-B14F-4D97-AF65-F5344CB8AC3E}">
        <p14:creationId xmlns:p14="http://schemas.microsoft.com/office/powerpoint/2010/main" val="1627174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152400" y="259867"/>
            <a:ext cx="10515600" cy="854067"/>
          </a:xfrm>
        </p:spPr>
        <p:txBody>
          <a:bodyPr/>
          <a:lstStyle/>
          <a:p>
            <a:r>
              <a:rPr lang="en-US" dirty="0"/>
              <a:t>NAS Methodologies</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a:xfrm>
            <a:off x="8559800" y="6246284"/>
            <a:ext cx="2743200" cy="365125"/>
          </a:xfrm>
        </p:spPr>
        <p:txBody>
          <a:bodyPr/>
          <a:lstStyle/>
          <a:p>
            <a:fld id="{2EC0490D-B5D9-3C4A-BAB7-A30A888A9334}" type="slidenum">
              <a:rPr lang="en-US" smtClean="0"/>
              <a:t>11</a:t>
            </a:fld>
            <a:endParaRPr lang="en-US"/>
          </a:p>
        </p:txBody>
      </p:sp>
      <p:graphicFrame>
        <p:nvGraphicFramePr>
          <p:cNvPr id="5" name="Table 5">
            <a:extLst>
              <a:ext uri="{FF2B5EF4-FFF2-40B4-BE49-F238E27FC236}">
                <a16:creationId xmlns:a16="http://schemas.microsoft.com/office/drawing/2014/main" id="{B045DBBA-2D60-49B5-B9BD-19CE68640C20}"/>
              </a:ext>
            </a:extLst>
          </p:cNvPr>
          <p:cNvGraphicFramePr>
            <a:graphicFrameLocks noGrp="1"/>
          </p:cNvGraphicFramePr>
          <p:nvPr>
            <p:extLst>
              <p:ext uri="{D42A27DB-BD31-4B8C-83A1-F6EECF244321}">
                <p14:modId xmlns:p14="http://schemas.microsoft.com/office/powerpoint/2010/main" val="3874744956"/>
              </p:ext>
            </p:extLst>
          </p:nvPr>
        </p:nvGraphicFramePr>
        <p:xfrm>
          <a:off x="152400" y="1524000"/>
          <a:ext cx="5105400" cy="3211901"/>
        </p:xfrm>
        <a:graphic>
          <a:graphicData uri="http://schemas.openxmlformats.org/drawingml/2006/table">
            <a:tbl>
              <a:tblPr firstRow="1" bandRow="1">
                <a:effectLst>
                  <a:outerShdw blurRad="50800" dist="38100" dir="16200000" rotWithShape="0">
                    <a:prstClr val="black">
                      <a:alpha val="40000"/>
                    </a:prstClr>
                  </a:outerShdw>
                </a:effectLst>
                <a:tableStyleId>{BC89EF96-8CEA-46FF-86C4-4CE0E7609802}</a:tableStyleId>
              </a:tblPr>
              <a:tblGrid>
                <a:gridCol w="5105400">
                  <a:extLst>
                    <a:ext uri="{9D8B030D-6E8A-4147-A177-3AD203B41FA5}">
                      <a16:colId xmlns:a16="http://schemas.microsoft.com/office/drawing/2014/main" val="3639819579"/>
                    </a:ext>
                  </a:extLst>
                </a:gridCol>
              </a:tblGrid>
              <a:tr h="367323">
                <a:tc>
                  <a:txBody>
                    <a:bodyPr/>
                    <a:lstStyle/>
                    <a:p>
                      <a:r>
                        <a:rPr lang="en-US" sz="1100" b="0" i="0" u="none" strike="noStrike" kern="1200" baseline="0" dirty="0">
                          <a:solidFill>
                            <a:schemeClr val="tx1"/>
                          </a:solidFill>
                          <a:latin typeface="+mn-lt"/>
                          <a:ea typeface="+mn-ea"/>
                          <a:cs typeface="+mn-cs"/>
                        </a:rPr>
                        <a:t>The recurrent network can be trained with</a:t>
                      </a:r>
                    </a:p>
                    <a:p>
                      <a:r>
                        <a:rPr lang="en-US" sz="1100" b="0" i="0" u="none" strike="noStrike" kern="1200" baseline="0" dirty="0">
                          <a:solidFill>
                            <a:schemeClr val="tx1"/>
                          </a:solidFill>
                          <a:latin typeface="+mn-lt"/>
                          <a:ea typeface="+mn-ea"/>
                          <a:cs typeface="+mn-cs"/>
                        </a:rPr>
                        <a:t>a policy gradient method to maximize the expected accuracy of the sampled architectures.</a:t>
                      </a:r>
                      <a:endParaRPr lang="en-US" sz="1100" dirty="0"/>
                    </a:p>
                  </a:txBody>
                  <a:tcPr/>
                </a:tc>
                <a:extLst>
                  <a:ext uri="{0D108BD9-81ED-4DB2-BD59-A6C34878D82A}">
                    <a16:rowId xmlns:a16="http://schemas.microsoft.com/office/drawing/2014/main" val="3927396130"/>
                  </a:ext>
                </a:extLst>
              </a:tr>
              <a:tr h="511629">
                <a:tc>
                  <a:txBody>
                    <a:bodyPr/>
                    <a:lstStyle/>
                    <a:p>
                      <a:r>
                        <a:rPr lang="en-US" sz="1100" b="0" i="0" u="none" strike="noStrike" kern="1200" baseline="0" dirty="0">
                          <a:solidFill>
                            <a:schemeClr val="tx1"/>
                          </a:solidFill>
                          <a:latin typeface="+mn-lt"/>
                          <a:ea typeface="+mn-ea"/>
                          <a:cs typeface="+mn-cs"/>
                        </a:rPr>
                        <a:t>Forming skip connections to increase</a:t>
                      </a:r>
                    </a:p>
                    <a:p>
                      <a:r>
                        <a:rPr lang="en-US" sz="1100" b="0" i="0" u="none" strike="noStrike" kern="1200" baseline="0" dirty="0">
                          <a:solidFill>
                            <a:schemeClr val="tx1"/>
                          </a:solidFill>
                          <a:latin typeface="+mn-lt"/>
                          <a:ea typeface="+mn-ea"/>
                          <a:cs typeface="+mn-cs"/>
                        </a:rPr>
                        <a:t>model complexity and using a parameter server approach to speed up training.</a:t>
                      </a:r>
                      <a:endParaRPr lang="en-US" sz="1100" dirty="0"/>
                    </a:p>
                  </a:txBody>
                  <a:tcPr/>
                </a:tc>
                <a:extLst>
                  <a:ext uri="{0D108BD9-81ED-4DB2-BD59-A6C34878D82A}">
                    <a16:rowId xmlns:a16="http://schemas.microsoft.com/office/drawing/2014/main" val="2891553247"/>
                  </a:ext>
                </a:extLst>
              </a:tr>
              <a:tr h="367323">
                <a:tc>
                  <a:txBody>
                    <a:bodyPr/>
                    <a:lstStyle/>
                    <a:p>
                      <a:r>
                        <a:rPr lang="en-US" sz="1100" b="0" i="0" u="none" strike="noStrike" kern="1200" baseline="0" dirty="0">
                          <a:solidFill>
                            <a:schemeClr val="tx1"/>
                          </a:solidFill>
                          <a:latin typeface="+mn-lt"/>
                          <a:ea typeface="+mn-ea"/>
                          <a:cs typeface="+mn-cs"/>
                        </a:rPr>
                        <a:t>A controller to generate architectural hyperparameters of neural networks. The controller is implemented as RNN.</a:t>
                      </a:r>
                      <a:endParaRPr lang="en-US" sz="1100" dirty="0"/>
                    </a:p>
                  </a:txBody>
                  <a:tcPr/>
                </a:tc>
                <a:extLst>
                  <a:ext uri="{0D108BD9-81ED-4DB2-BD59-A6C34878D82A}">
                    <a16:rowId xmlns:a16="http://schemas.microsoft.com/office/drawing/2014/main" val="192438209"/>
                  </a:ext>
                </a:extLst>
              </a:tr>
              <a:tr h="511629">
                <a:tc>
                  <a:txBody>
                    <a:bodyPr/>
                    <a:lstStyle/>
                    <a:p>
                      <a:r>
                        <a:rPr lang="en-US" sz="1100" b="0" i="0" u="none" strike="noStrike" kern="1200" baseline="0" dirty="0">
                          <a:solidFill>
                            <a:schemeClr val="tx1"/>
                          </a:solidFill>
                          <a:latin typeface="+mn-lt"/>
                          <a:ea typeface="+mn-ea"/>
                          <a:cs typeface="+mn-cs"/>
                        </a:rPr>
                        <a:t>To predict feedforward neural networks with only convolutional layers, we</a:t>
                      </a:r>
                    </a:p>
                    <a:p>
                      <a:r>
                        <a:rPr lang="en-US" sz="1100" b="0" i="0" u="none" strike="noStrike" kern="1200" baseline="0" dirty="0">
                          <a:solidFill>
                            <a:schemeClr val="tx1"/>
                          </a:solidFill>
                          <a:latin typeface="+mn-lt"/>
                          <a:ea typeface="+mn-ea"/>
                          <a:cs typeface="+mn-cs"/>
                        </a:rPr>
                        <a:t>can use the controller to generate their hyperparameters as a sequence of tokens.</a:t>
                      </a:r>
                      <a:endParaRPr lang="en-US" sz="1100" dirty="0"/>
                    </a:p>
                  </a:txBody>
                  <a:tcPr/>
                </a:tc>
                <a:extLst>
                  <a:ext uri="{0D108BD9-81ED-4DB2-BD59-A6C34878D82A}">
                    <a16:rowId xmlns:a16="http://schemas.microsoft.com/office/drawing/2014/main" val="609304897"/>
                  </a:ext>
                </a:extLst>
              </a:tr>
              <a:tr h="511629">
                <a:tc>
                  <a:txBody>
                    <a:bodyPr/>
                    <a:lstStyle/>
                    <a:p>
                      <a:r>
                        <a:rPr lang="en-US" sz="1100" b="0" i="0" u="none" strike="noStrike" kern="1200" baseline="0" dirty="0">
                          <a:solidFill>
                            <a:schemeClr val="tx1"/>
                          </a:solidFill>
                          <a:latin typeface="+mn-lt"/>
                          <a:ea typeface="+mn-ea"/>
                          <a:cs typeface="+mn-cs"/>
                        </a:rPr>
                        <a:t>The controller RNN finishes generating an architecture, a neural network with this architecture is built and trained.</a:t>
                      </a:r>
                      <a:endParaRPr lang="en-US" sz="1100" dirty="0"/>
                    </a:p>
                  </a:txBody>
                  <a:tcPr/>
                </a:tc>
                <a:extLst>
                  <a:ext uri="{0D108BD9-81ED-4DB2-BD59-A6C34878D82A}">
                    <a16:rowId xmlns:a16="http://schemas.microsoft.com/office/drawing/2014/main" val="1127464551"/>
                  </a:ext>
                </a:extLst>
              </a:tr>
              <a:tr h="655934">
                <a:tc>
                  <a:txBody>
                    <a:bodyPr/>
                    <a:lstStyle/>
                    <a:p>
                      <a:r>
                        <a:rPr lang="en-US" sz="1100" b="0" i="0" u="none" strike="noStrike" kern="1200" baseline="0" dirty="0">
                          <a:solidFill>
                            <a:schemeClr val="tx1"/>
                          </a:solidFill>
                          <a:latin typeface="+mn-lt"/>
                          <a:ea typeface="+mn-ea"/>
                          <a:cs typeface="+mn-cs"/>
                        </a:rPr>
                        <a:t>The parameters of the controller RNN, </a:t>
                      </a:r>
                      <a:r>
                        <a:rPr lang="en-US" sz="1100" b="0" i="0" u="none" strike="noStrike" kern="1200" baseline="0" dirty="0" err="1">
                          <a:solidFill>
                            <a:schemeClr val="tx1"/>
                          </a:solidFill>
                          <a:latin typeface="+mn-lt"/>
                          <a:ea typeface="+mn-ea"/>
                          <a:cs typeface="+mn-cs"/>
                        </a:rPr>
                        <a:t>θc</a:t>
                      </a:r>
                      <a:r>
                        <a:rPr lang="en-US" sz="1100" b="0" i="0" u="none" strike="noStrike" kern="1200" baseline="0" dirty="0">
                          <a:solidFill>
                            <a:schemeClr val="tx1"/>
                          </a:solidFill>
                          <a:latin typeface="+mn-lt"/>
                          <a:ea typeface="+mn-ea"/>
                          <a:cs typeface="+mn-cs"/>
                        </a:rPr>
                        <a:t>, are then optimized in order to maximize the expected validation accuracy of the proposed architectures.</a:t>
                      </a:r>
                      <a:endParaRPr lang="en-US" sz="1100" dirty="0"/>
                    </a:p>
                  </a:txBody>
                  <a:tcPr/>
                </a:tc>
                <a:extLst>
                  <a:ext uri="{0D108BD9-81ED-4DB2-BD59-A6C34878D82A}">
                    <a16:rowId xmlns:a16="http://schemas.microsoft.com/office/drawing/2014/main" val="2035760555"/>
                  </a:ext>
                </a:extLst>
              </a:tr>
            </a:tbl>
          </a:graphicData>
        </a:graphic>
      </p:graphicFrame>
      <p:pic>
        <p:nvPicPr>
          <p:cNvPr id="7" name="Picture 6">
            <a:extLst>
              <a:ext uri="{FF2B5EF4-FFF2-40B4-BE49-F238E27FC236}">
                <a16:creationId xmlns:a16="http://schemas.microsoft.com/office/drawing/2014/main" id="{2EF24C6E-9D25-46A7-AEEE-5FCD3341986C}"/>
              </a:ext>
            </a:extLst>
          </p:cNvPr>
          <p:cNvPicPr>
            <a:picLocks noChangeAspect="1"/>
          </p:cNvPicPr>
          <p:nvPr/>
        </p:nvPicPr>
        <p:blipFill>
          <a:blip r:embed="rId2"/>
          <a:stretch>
            <a:fillRect/>
          </a:stretch>
        </p:blipFill>
        <p:spPr>
          <a:xfrm>
            <a:off x="5410200" y="313488"/>
            <a:ext cx="4630264" cy="674096"/>
          </a:xfrm>
          <a:prstGeom prst="rect">
            <a:avLst/>
          </a:prstGeom>
        </p:spPr>
      </p:pic>
      <p:pic>
        <p:nvPicPr>
          <p:cNvPr id="9" name="Picture 8">
            <a:extLst>
              <a:ext uri="{FF2B5EF4-FFF2-40B4-BE49-F238E27FC236}">
                <a16:creationId xmlns:a16="http://schemas.microsoft.com/office/drawing/2014/main" id="{92398FD1-B30B-4244-9532-D4456CA126C2}"/>
              </a:ext>
            </a:extLst>
          </p:cNvPr>
          <p:cNvPicPr>
            <a:picLocks noChangeAspect="1"/>
          </p:cNvPicPr>
          <p:nvPr/>
        </p:nvPicPr>
        <p:blipFill>
          <a:blip r:embed="rId3"/>
          <a:stretch>
            <a:fillRect/>
          </a:stretch>
        </p:blipFill>
        <p:spPr>
          <a:xfrm>
            <a:off x="5486400" y="1235484"/>
            <a:ext cx="4477864" cy="1534375"/>
          </a:xfrm>
          <a:prstGeom prst="rect">
            <a:avLst/>
          </a:prstGeom>
        </p:spPr>
      </p:pic>
      <p:pic>
        <p:nvPicPr>
          <p:cNvPr id="11" name="Picture 10">
            <a:extLst>
              <a:ext uri="{FF2B5EF4-FFF2-40B4-BE49-F238E27FC236}">
                <a16:creationId xmlns:a16="http://schemas.microsoft.com/office/drawing/2014/main" id="{4299DB83-1330-488A-B99A-C3A30B16461C}"/>
              </a:ext>
            </a:extLst>
          </p:cNvPr>
          <p:cNvPicPr>
            <a:picLocks noChangeAspect="1"/>
          </p:cNvPicPr>
          <p:nvPr/>
        </p:nvPicPr>
        <p:blipFill>
          <a:blip r:embed="rId4"/>
          <a:stretch>
            <a:fillRect/>
          </a:stretch>
        </p:blipFill>
        <p:spPr>
          <a:xfrm>
            <a:off x="5607665" y="2914896"/>
            <a:ext cx="4312428" cy="1652569"/>
          </a:xfrm>
          <a:prstGeom prst="rect">
            <a:avLst/>
          </a:prstGeom>
        </p:spPr>
      </p:pic>
      <p:pic>
        <p:nvPicPr>
          <p:cNvPr id="13" name="Picture 12">
            <a:extLst>
              <a:ext uri="{FF2B5EF4-FFF2-40B4-BE49-F238E27FC236}">
                <a16:creationId xmlns:a16="http://schemas.microsoft.com/office/drawing/2014/main" id="{E8899226-FB6A-40A6-B8D1-6BE40CCDA02A}"/>
              </a:ext>
            </a:extLst>
          </p:cNvPr>
          <p:cNvPicPr>
            <a:picLocks noChangeAspect="1"/>
          </p:cNvPicPr>
          <p:nvPr/>
        </p:nvPicPr>
        <p:blipFill>
          <a:blip r:embed="rId5"/>
          <a:stretch>
            <a:fillRect/>
          </a:stretch>
        </p:blipFill>
        <p:spPr>
          <a:xfrm>
            <a:off x="5484925" y="4800600"/>
            <a:ext cx="4435168" cy="1652569"/>
          </a:xfrm>
          <a:prstGeom prst="rect">
            <a:avLst/>
          </a:prstGeom>
        </p:spPr>
      </p:pic>
    </p:spTree>
    <p:extLst>
      <p:ext uri="{BB962C8B-B14F-4D97-AF65-F5344CB8AC3E}">
        <p14:creationId xmlns:p14="http://schemas.microsoft.com/office/powerpoint/2010/main" val="1908467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152400" y="259867"/>
            <a:ext cx="10515600" cy="854067"/>
          </a:xfrm>
        </p:spPr>
        <p:txBody>
          <a:bodyPr/>
          <a:lstStyle/>
          <a:p>
            <a:r>
              <a:rPr lang="en-US" dirty="0"/>
              <a:t>NAS Methodologies</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a:xfrm>
            <a:off x="8559800" y="6246284"/>
            <a:ext cx="2743200" cy="365125"/>
          </a:xfrm>
        </p:spPr>
        <p:txBody>
          <a:bodyPr/>
          <a:lstStyle/>
          <a:p>
            <a:fld id="{2EC0490D-B5D9-3C4A-BAB7-A30A888A9334}" type="slidenum">
              <a:rPr lang="en-US" smtClean="0"/>
              <a:t>12</a:t>
            </a:fld>
            <a:endParaRPr lang="en-US"/>
          </a:p>
        </p:txBody>
      </p:sp>
      <p:pic>
        <p:nvPicPr>
          <p:cNvPr id="6" name="Picture 5">
            <a:extLst>
              <a:ext uri="{FF2B5EF4-FFF2-40B4-BE49-F238E27FC236}">
                <a16:creationId xmlns:a16="http://schemas.microsoft.com/office/drawing/2014/main" id="{2C65F99A-7CCA-44FD-B9CD-E4B9B8A0E9AA}"/>
              </a:ext>
            </a:extLst>
          </p:cNvPr>
          <p:cNvPicPr>
            <a:picLocks noChangeAspect="1"/>
          </p:cNvPicPr>
          <p:nvPr/>
        </p:nvPicPr>
        <p:blipFill>
          <a:blip r:embed="rId2"/>
          <a:stretch>
            <a:fillRect/>
          </a:stretch>
        </p:blipFill>
        <p:spPr>
          <a:xfrm>
            <a:off x="288534" y="1093286"/>
            <a:ext cx="5121666" cy="2706276"/>
          </a:xfrm>
          <a:prstGeom prst="rect">
            <a:avLst/>
          </a:prstGeom>
        </p:spPr>
      </p:pic>
      <p:pic>
        <p:nvPicPr>
          <p:cNvPr id="10" name="Picture 9">
            <a:extLst>
              <a:ext uri="{FF2B5EF4-FFF2-40B4-BE49-F238E27FC236}">
                <a16:creationId xmlns:a16="http://schemas.microsoft.com/office/drawing/2014/main" id="{19F00AC9-9A25-4039-A1D1-B886F3DBD5CE}"/>
              </a:ext>
            </a:extLst>
          </p:cNvPr>
          <p:cNvPicPr>
            <a:picLocks noChangeAspect="1"/>
          </p:cNvPicPr>
          <p:nvPr/>
        </p:nvPicPr>
        <p:blipFill>
          <a:blip r:embed="rId3"/>
          <a:stretch>
            <a:fillRect/>
          </a:stretch>
        </p:blipFill>
        <p:spPr>
          <a:xfrm>
            <a:off x="5876925" y="744531"/>
            <a:ext cx="3810000" cy="2741617"/>
          </a:xfrm>
          <a:prstGeom prst="rect">
            <a:avLst/>
          </a:prstGeom>
        </p:spPr>
      </p:pic>
      <p:pic>
        <p:nvPicPr>
          <p:cNvPr id="14" name="Picture 13">
            <a:extLst>
              <a:ext uri="{FF2B5EF4-FFF2-40B4-BE49-F238E27FC236}">
                <a16:creationId xmlns:a16="http://schemas.microsoft.com/office/drawing/2014/main" id="{74973220-12CA-4159-9CE5-8E7886298608}"/>
              </a:ext>
            </a:extLst>
          </p:cNvPr>
          <p:cNvPicPr>
            <a:picLocks noChangeAspect="1"/>
          </p:cNvPicPr>
          <p:nvPr/>
        </p:nvPicPr>
        <p:blipFill>
          <a:blip r:embed="rId4"/>
          <a:stretch>
            <a:fillRect/>
          </a:stretch>
        </p:blipFill>
        <p:spPr>
          <a:xfrm>
            <a:off x="460640" y="3793663"/>
            <a:ext cx="4777454" cy="2181530"/>
          </a:xfrm>
          <a:prstGeom prst="rect">
            <a:avLst/>
          </a:prstGeom>
        </p:spPr>
      </p:pic>
      <p:pic>
        <p:nvPicPr>
          <p:cNvPr id="16" name="Picture 15">
            <a:extLst>
              <a:ext uri="{FF2B5EF4-FFF2-40B4-BE49-F238E27FC236}">
                <a16:creationId xmlns:a16="http://schemas.microsoft.com/office/drawing/2014/main" id="{FA5D6FA1-A960-4714-8C5E-68FB51F7983D}"/>
              </a:ext>
            </a:extLst>
          </p:cNvPr>
          <p:cNvPicPr>
            <a:picLocks noChangeAspect="1"/>
          </p:cNvPicPr>
          <p:nvPr/>
        </p:nvPicPr>
        <p:blipFill>
          <a:blip r:embed="rId5"/>
          <a:stretch>
            <a:fillRect/>
          </a:stretch>
        </p:blipFill>
        <p:spPr>
          <a:xfrm>
            <a:off x="5718527" y="3829987"/>
            <a:ext cx="5682546" cy="2072458"/>
          </a:xfrm>
          <a:prstGeom prst="rect">
            <a:avLst/>
          </a:prstGeom>
        </p:spPr>
      </p:pic>
    </p:spTree>
    <p:extLst>
      <p:ext uri="{BB962C8B-B14F-4D97-AF65-F5344CB8AC3E}">
        <p14:creationId xmlns:p14="http://schemas.microsoft.com/office/powerpoint/2010/main" val="888015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609600" y="382188"/>
            <a:ext cx="10515600" cy="854067"/>
          </a:xfrm>
        </p:spPr>
        <p:txBody>
          <a:bodyPr/>
          <a:lstStyle/>
          <a:p>
            <a:r>
              <a:rPr lang="en-US" dirty="0"/>
              <a:t>Training with RL</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p:txBody>
          <a:bodyPr/>
          <a:lstStyle/>
          <a:p>
            <a:fld id="{2EC0490D-B5D9-3C4A-BAB7-A30A888A9334}" type="slidenum">
              <a:rPr lang="en-US" smtClean="0"/>
              <a:t>13</a:t>
            </a:fld>
            <a:endParaRPr lang="en-US"/>
          </a:p>
        </p:txBody>
      </p:sp>
      <p:pic>
        <p:nvPicPr>
          <p:cNvPr id="8" name="Picture 7">
            <a:extLst>
              <a:ext uri="{FF2B5EF4-FFF2-40B4-BE49-F238E27FC236}">
                <a16:creationId xmlns:a16="http://schemas.microsoft.com/office/drawing/2014/main" id="{30E7EC7A-45F2-4AE2-AAFE-DC06799A20EB}"/>
              </a:ext>
            </a:extLst>
          </p:cNvPr>
          <p:cNvPicPr>
            <a:picLocks noChangeAspect="1"/>
          </p:cNvPicPr>
          <p:nvPr/>
        </p:nvPicPr>
        <p:blipFill>
          <a:blip r:embed="rId3"/>
          <a:stretch>
            <a:fillRect/>
          </a:stretch>
        </p:blipFill>
        <p:spPr>
          <a:xfrm>
            <a:off x="425738" y="1255428"/>
            <a:ext cx="4989902" cy="2895600"/>
          </a:xfrm>
          <a:prstGeom prst="rect">
            <a:avLst/>
          </a:prstGeom>
        </p:spPr>
      </p:pic>
      <p:pic>
        <p:nvPicPr>
          <p:cNvPr id="10" name="Picture 9">
            <a:extLst>
              <a:ext uri="{FF2B5EF4-FFF2-40B4-BE49-F238E27FC236}">
                <a16:creationId xmlns:a16="http://schemas.microsoft.com/office/drawing/2014/main" id="{89039FB2-0D78-431F-B01A-3F903AF271F5}"/>
              </a:ext>
            </a:extLst>
          </p:cNvPr>
          <p:cNvPicPr>
            <a:picLocks noChangeAspect="1"/>
          </p:cNvPicPr>
          <p:nvPr/>
        </p:nvPicPr>
        <p:blipFill>
          <a:blip r:embed="rId4"/>
          <a:stretch>
            <a:fillRect/>
          </a:stretch>
        </p:blipFill>
        <p:spPr>
          <a:xfrm>
            <a:off x="5330067" y="1143000"/>
            <a:ext cx="5722235" cy="2286000"/>
          </a:xfrm>
          <a:prstGeom prst="rect">
            <a:avLst/>
          </a:prstGeom>
        </p:spPr>
      </p:pic>
      <p:sp>
        <p:nvSpPr>
          <p:cNvPr id="11" name="TextBox 10">
            <a:extLst>
              <a:ext uri="{FF2B5EF4-FFF2-40B4-BE49-F238E27FC236}">
                <a16:creationId xmlns:a16="http://schemas.microsoft.com/office/drawing/2014/main" id="{6010474D-B140-4FF5-9DD8-3DC6D366A0A0}"/>
              </a:ext>
            </a:extLst>
          </p:cNvPr>
          <p:cNvSpPr txBox="1"/>
          <p:nvPr/>
        </p:nvSpPr>
        <p:spPr>
          <a:xfrm>
            <a:off x="533400" y="4648200"/>
            <a:ext cx="10287000" cy="1554272"/>
          </a:xfrm>
          <a:prstGeom prst="rect">
            <a:avLst/>
          </a:prstGeom>
          <a:noFill/>
        </p:spPr>
        <p:txBody>
          <a:bodyPr wrap="square" rtlCol="0">
            <a:spAutoFit/>
          </a:bodyPr>
          <a:lstStyle/>
          <a:p>
            <a:r>
              <a:rPr lang="en-US" dirty="0"/>
              <a:t>What’s Happening Above??</a:t>
            </a:r>
          </a:p>
          <a:p>
            <a:r>
              <a:rPr lang="en-US" sz="1100" dirty="0"/>
              <a:t>1.The overall expression represents the gradient of the policy with respect to its parameters, and the goal is to update the parameters in the direction that increases the expected cumulative reward. This is a key step in the policy gradient optimization process used in reinforcement learning and neural architecture search.</a:t>
            </a:r>
          </a:p>
          <a:p>
            <a:endParaRPr lang="en-US" sz="1100" dirty="0"/>
          </a:p>
          <a:p>
            <a:endParaRPr lang="en-US" sz="1100" dirty="0"/>
          </a:p>
          <a:p>
            <a:r>
              <a:rPr lang="en-US" sz="1100" dirty="0"/>
              <a:t>2.The overall expression represents the policy gradient objective, where the goal is to adjust the parameters </a:t>
            </a:r>
            <a:r>
              <a:rPr lang="en-US" sz="1100" dirty="0" err="1">
                <a:effectLst/>
              </a:rPr>
              <a:t>θc</a:t>
            </a:r>
            <a:r>
              <a:rPr lang="en-US" sz="1100" dirty="0"/>
              <a:t>​ of the policy to maximize the expected cumulative reward(accuracy) , taking into account multiple trajectories and a baseline to reduce variance in the gradient estimate. This type of formulation is commonly used in reinforcement learning for training policies in sequential decision-making tasks.</a:t>
            </a:r>
          </a:p>
        </p:txBody>
      </p:sp>
      <p:graphicFrame>
        <p:nvGraphicFramePr>
          <p:cNvPr id="13" name="Object 12">
            <a:extLst>
              <a:ext uri="{FF2B5EF4-FFF2-40B4-BE49-F238E27FC236}">
                <a16:creationId xmlns:a16="http://schemas.microsoft.com/office/drawing/2014/main" id="{F64B84B0-1620-4C1F-8F99-9E719FC2ED96}"/>
              </a:ext>
            </a:extLst>
          </p:cNvPr>
          <p:cNvGraphicFramePr>
            <a:graphicFrameLocks noChangeAspect="1"/>
          </p:cNvGraphicFramePr>
          <p:nvPr>
            <p:extLst>
              <p:ext uri="{D42A27DB-BD31-4B8C-83A1-F6EECF244321}">
                <p14:modId xmlns:p14="http://schemas.microsoft.com/office/powerpoint/2010/main" val="106111778"/>
              </p:ext>
            </p:extLst>
          </p:nvPr>
        </p:nvGraphicFramePr>
        <p:xfrm>
          <a:off x="5132388" y="3773488"/>
          <a:ext cx="1090612" cy="303212"/>
        </p:xfrm>
        <a:graphic>
          <a:graphicData uri="http://schemas.openxmlformats.org/presentationml/2006/ole">
            <mc:AlternateContent xmlns:mc="http://schemas.openxmlformats.org/markup-compatibility/2006">
              <mc:Choice xmlns:v="urn:schemas-microsoft-com:vml" Requires="v">
                <p:oleObj spid="_x0000_s1119" name="Packager Shell Object" showAsIcon="1" r:id="rId5" imgW="1857187" imgH="514350" progId="Package">
                  <p:embed/>
                </p:oleObj>
              </mc:Choice>
              <mc:Fallback>
                <p:oleObj name="Packager Shell Object" showAsIcon="1" r:id="rId5" imgW="1857187" imgH="514350" progId="Package">
                  <p:embed/>
                  <p:pic>
                    <p:nvPicPr>
                      <p:cNvPr id="0" name=""/>
                      <p:cNvPicPr/>
                      <p:nvPr/>
                    </p:nvPicPr>
                    <p:blipFill>
                      <a:blip r:embed="rId6"/>
                      <a:stretch>
                        <a:fillRect/>
                      </a:stretch>
                    </p:blipFill>
                    <p:spPr>
                      <a:xfrm>
                        <a:off x="5132388" y="3773488"/>
                        <a:ext cx="1090612" cy="303212"/>
                      </a:xfrm>
                      <a:prstGeom prst="rect">
                        <a:avLst/>
                      </a:prstGeom>
                    </p:spPr>
                  </p:pic>
                </p:oleObj>
              </mc:Fallback>
            </mc:AlternateContent>
          </a:graphicData>
        </a:graphic>
      </p:graphicFrame>
    </p:spTree>
    <p:extLst>
      <p:ext uri="{BB962C8B-B14F-4D97-AF65-F5344CB8AC3E}">
        <p14:creationId xmlns:p14="http://schemas.microsoft.com/office/powerpoint/2010/main" val="6931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609600" y="382188"/>
            <a:ext cx="9982200" cy="854067"/>
          </a:xfrm>
        </p:spPr>
        <p:txBody>
          <a:bodyPr>
            <a:normAutofit/>
          </a:bodyPr>
          <a:lstStyle/>
          <a:p>
            <a:r>
              <a:rPr lang="en-US" sz="2800" b="0" i="0" u="none" strike="noStrike" baseline="0" dirty="0">
                <a:latin typeface="Bierstadt" panose="020B0004020202020204" pitchFamily="34" charset="0"/>
              </a:rPr>
              <a:t>Accelerate Training with Parallelism and Asynchronous Updates</a:t>
            </a:r>
            <a:endParaRPr lang="en-US" sz="2800" dirty="0">
              <a:latin typeface="Bierstadt" panose="020B0004020202020204" pitchFamily="34" charset="0"/>
            </a:endParaRP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p:txBody>
          <a:bodyPr/>
          <a:lstStyle/>
          <a:p>
            <a:fld id="{2EC0490D-B5D9-3C4A-BAB7-A30A888A9334}" type="slidenum">
              <a:rPr lang="en-US" smtClean="0"/>
              <a:t>14</a:t>
            </a:fld>
            <a:endParaRPr lang="en-US"/>
          </a:p>
        </p:txBody>
      </p:sp>
      <p:sp>
        <p:nvSpPr>
          <p:cNvPr id="3" name="TextBox 2">
            <a:extLst>
              <a:ext uri="{FF2B5EF4-FFF2-40B4-BE49-F238E27FC236}">
                <a16:creationId xmlns:a16="http://schemas.microsoft.com/office/drawing/2014/main" id="{968E177D-A982-4610-8283-712382994A4F}"/>
              </a:ext>
            </a:extLst>
          </p:cNvPr>
          <p:cNvSpPr txBox="1"/>
          <p:nvPr/>
        </p:nvSpPr>
        <p:spPr>
          <a:xfrm>
            <a:off x="762000" y="1143000"/>
            <a:ext cx="9753600" cy="1815882"/>
          </a:xfrm>
          <a:prstGeom prst="rect">
            <a:avLst/>
          </a:prstGeom>
          <a:noFill/>
        </p:spPr>
        <p:txBody>
          <a:bodyPr wrap="square" rtlCol="0">
            <a:spAutoFit/>
          </a:bodyPr>
          <a:lstStyle/>
          <a:p>
            <a:pPr algn="l"/>
            <a:r>
              <a:rPr lang="en-US" sz="1600" b="0" i="0" u="none" strike="noStrike" baseline="0" dirty="0"/>
              <a:t>As training a child network can take hours, we use distributed training and asynchronous parameter updates in order to speed up the learning process of the controller , in this paper used a parameter-server scheme where they have a parameter server of S shards, that store the shared parameters for K controller replicas. Each controller replica samples m different child architectures that are trained in parallel. The controller then collects gradients according to the results of that minibatch of m architectures at convergence and sends them to the parameter server in order to update the weights across all controller replicas. In this implementation, convergence of</a:t>
            </a:r>
          </a:p>
          <a:p>
            <a:pPr algn="l"/>
            <a:r>
              <a:rPr lang="en-US" sz="1600" b="0" i="0" u="none" strike="noStrike" baseline="0" dirty="0"/>
              <a:t>each child network is reached when its training exceeds a certain number of epochs.</a:t>
            </a:r>
            <a:endParaRPr lang="en-US" sz="1600" dirty="0"/>
          </a:p>
        </p:txBody>
      </p:sp>
      <p:pic>
        <p:nvPicPr>
          <p:cNvPr id="6" name="Picture 5">
            <a:extLst>
              <a:ext uri="{FF2B5EF4-FFF2-40B4-BE49-F238E27FC236}">
                <a16:creationId xmlns:a16="http://schemas.microsoft.com/office/drawing/2014/main" id="{D39AEB8F-5E8C-425E-9F40-F1174E86B7BC}"/>
              </a:ext>
            </a:extLst>
          </p:cNvPr>
          <p:cNvPicPr>
            <a:picLocks noChangeAspect="1"/>
          </p:cNvPicPr>
          <p:nvPr/>
        </p:nvPicPr>
        <p:blipFill>
          <a:blip r:embed="rId2"/>
          <a:stretch>
            <a:fillRect/>
          </a:stretch>
        </p:blipFill>
        <p:spPr>
          <a:xfrm>
            <a:off x="2286000" y="3048000"/>
            <a:ext cx="6986709" cy="2556952"/>
          </a:xfrm>
          <a:prstGeom prst="rect">
            <a:avLst/>
          </a:prstGeom>
        </p:spPr>
      </p:pic>
    </p:spTree>
    <p:extLst>
      <p:ext uri="{BB962C8B-B14F-4D97-AF65-F5344CB8AC3E}">
        <p14:creationId xmlns:p14="http://schemas.microsoft.com/office/powerpoint/2010/main" val="332068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609600" y="382188"/>
            <a:ext cx="9982200" cy="854067"/>
          </a:xfrm>
        </p:spPr>
        <p:txBody>
          <a:bodyPr>
            <a:normAutofit/>
          </a:bodyPr>
          <a:lstStyle/>
          <a:p>
            <a:r>
              <a:rPr lang="en-US" sz="2400" dirty="0"/>
              <a:t>Increasing architecture complexity with skip connections and other layer</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p:txBody>
          <a:bodyPr/>
          <a:lstStyle/>
          <a:p>
            <a:fld id="{2EC0490D-B5D9-3C4A-BAB7-A30A888A9334}" type="slidenum">
              <a:rPr lang="en-US" smtClean="0"/>
              <a:t>15</a:t>
            </a:fld>
            <a:endParaRPr lang="en-US"/>
          </a:p>
        </p:txBody>
      </p:sp>
      <p:sp>
        <p:nvSpPr>
          <p:cNvPr id="3" name="TextBox 2">
            <a:extLst>
              <a:ext uri="{FF2B5EF4-FFF2-40B4-BE49-F238E27FC236}">
                <a16:creationId xmlns:a16="http://schemas.microsoft.com/office/drawing/2014/main" id="{968E177D-A982-4610-8283-712382994A4F}"/>
              </a:ext>
            </a:extLst>
          </p:cNvPr>
          <p:cNvSpPr txBox="1"/>
          <p:nvPr/>
        </p:nvSpPr>
        <p:spPr>
          <a:xfrm>
            <a:off x="762000" y="1143000"/>
            <a:ext cx="9753600" cy="1077218"/>
          </a:xfrm>
          <a:prstGeom prst="rect">
            <a:avLst/>
          </a:prstGeom>
          <a:noFill/>
        </p:spPr>
        <p:txBody>
          <a:bodyPr wrap="square" rtlCol="0">
            <a:spAutoFit/>
          </a:bodyPr>
          <a:lstStyle/>
          <a:p>
            <a:pPr algn="l"/>
            <a:r>
              <a:rPr lang="en-US" sz="1600" b="0" i="0" u="none" strike="noStrike" baseline="0" dirty="0"/>
              <a:t>Introduces a method that allows our controller to propose skip connections or branching</a:t>
            </a:r>
          </a:p>
          <a:p>
            <a:pPr algn="l"/>
            <a:r>
              <a:rPr lang="en-US" sz="1600" b="0" i="0" u="none" strike="noStrike" baseline="0" dirty="0"/>
              <a:t>layers, thereby widening the search space. At layer N, we add an anchor point which has N − 1 content-based </a:t>
            </a:r>
            <a:r>
              <a:rPr lang="en-US" sz="1600" b="0" i="0" u="none" strike="noStrike" baseline="0" dirty="0" err="1"/>
              <a:t>sigmoids</a:t>
            </a:r>
            <a:r>
              <a:rPr lang="en-US" sz="1600" b="0" i="0" u="none" strike="noStrike" baseline="0" dirty="0"/>
              <a:t> to indicate the previous layers that need to be connected. Each sigmoid is a function of the current hidden state of the controller and the previous hidden states of the previous N − 1 anchor points</a:t>
            </a:r>
            <a:endParaRPr lang="en-US" sz="1600" dirty="0"/>
          </a:p>
        </p:txBody>
      </p:sp>
      <p:pic>
        <p:nvPicPr>
          <p:cNvPr id="7" name="Picture 6">
            <a:extLst>
              <a:ext uri="{FF2B5EF4-FFF2-40B4-BE49-F238E27FC236}">
                <a16:creationId xmlns:a16="http://schemas.microsoft.com/office/drawing/2014/main" id="{F185CED1-BFB4-4945-9F06-92FC46607B59}"/>
              </a:ext>
            </a:extLst>
          </p:cNvPr>
          <p:cNvPicPr>
            <a:picLocks noChangeAspect="1"/>
          </p:cNvPicPr>
          <p:nvPr/>
        </p:nvPicPr>
        <p:blipFill>
          <a:blip r:embed="rId2"/>
          <a:stretch>
            <a:fillRect/>
          </a:stretch>
        </p:blipFill>
        <p:spPr>
          <a:xfrm>
            <a:off x="2438400" y="2913118"/>
            <a:ext cx="6660447" cy="2725752"/>
          </a:xfrm>
          <a:prstGeom prst="rect">
            <a:avLst/>
          </a:prstGeom>
        </p:spPr>
      </p:pic>
    </p:spTree>
    <p:extLst>
      <p:ext uri="{BB962C8B-B14F-4D97-AF65-F5344CB8AC3E}">
        <p14:creationId xmlns:p14="http://schemas.microsoft.com/office/powerpoint/2010/main" val="341558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49C4-791D-4CCE-8AAC-89251E4D1774}"/>
              </a:ext>
            </a:extLst>
          </p:cNvPr>
          <p:cNvSpPr>
            <a:spLocks noGrp="1"/>
          </p:cNvSpPr>
          <p:nvPr>
            <p:ph type="title"/>
          </p:nvPr>
        </p:nvSpPr>
        <p:spPr>
          <a:xfrm>
            <a:off x="609600" y="382188"/>
            <a:ext cx="9982200" cy="854067"/>
          </a:xfrm>
        </p:spPr>
        <p:txBody>
          <a:bodyPr>
            <a:normAutofit/>
          </a:bodyPr>
          <a:lstStyle/>
          <a:p>
            <a:r>
              <a:rPr lang="en-US" sz="4000" dirty="0"/>
              <a:t>Demo</a:t>
            </a:r>
          </a:p>
        </p:txBody>
      </p:sp>
      <p:sp>
        <p:nvSpPr>
          <p:cNvPr id="4" name="Slide Number Placeholder 3">
            <a:extLst>
              <a:ext uri="{FF2B5EF4-FFF2-40B4-BE49-F238E27FC236}">
                <a16:creationId xmlns:a16="http://schemas.microsoft.com/office/drawing/2014/main" id="{751FAADF-0208-494B-943F-CA1AB92CCFF2}"/>
              </a:ext>
            </a:extLst>
          </p:cNvPr>
          <p:cNvSpPr>
            <a:spLocks noGrp="1"/>
          </p:cNvSpPr>
          <p:nvPr>
            <p:ph type="sldNum" sz="quarter" idx="12"/>
          </p:nvPr>
        </p:nvSpPr>
        <p:spPr/>
        <p:txBody>
          <a:bodyPr/>
          <a:lstStyle/>
          <a:p>
            <a:fld id="{2EC0490D-B5D9-3C4A-BAB7-A30A888A9334}" type="slidenum">
              <a:rPr lang="en-US" smtClean="0"/>
              <a:t>16</a:t>
            </a:fld>
            <a:endParaRPr lang="en-US"/>
          </a:p>
        </p:txBody>
      </p:sp>
      <p:pic>
        <p:nvPicPr>
          <p:cNvPr id="6" name="Picture 5">
            <a:extLst>
              <a:ext uri="{FF2B5EF4-FFF2-40B4-BE49-F238E27FC236}">
                <a16:creationId xmlns:a16="http://schemas.microsoft.com/office/drawing/2014/main" id="{5DFA9395-7A40-476B-BF15-4B894181A1DF}"/>
              </a:ext>
            </a:extLst>
          </p:cNvPr>
          <p:cNvPicPr>
            <a:picLocks noChangeAspect="1"/>
          </p:cNvPicPr>
          <p:nvPr/>
        </p:nvPicPr>
        <p:blipFill>
          <a:blip r:embed="rId2"/>
          <a:stretch>
            <a:fillRect/>
          </a:stretch>
        </p:blipFill>
        <p:spPr>
          <a:xfrm>
            <a:off x="598785" y="1828800"/>
            <a:ext cx="8716591" cy="4296375"/>
          </a:xfrm>
          <a:prstGeom prst="rect">
            <a:avLst/>
          </a:prstGeom>
        </p:spPr>
      </p:pic>
      <p:sp>
        <p:nvSpPr>
          <p:cNvPr id="9" name="TextBox 8">
            <a:extLst>
              <a:ext uri="{FF2B5EF4-FFF2-40B4-BE49-F238E27FC236}">
                <a16:creationId xmlns:a16="http://schemas.microsoft.com/office/drawing/2014/main" id="{CA502D3A-91EF-4162-BA54-4652A09386DA}"/>
              </a:ext>
            </a:extLst>
          </p:cNvPr>
          <p:cNvSpPr txBox="1"/>
          <p:nvPr/>
        </p:nvSpPr>
        <p:spPr>
          <a:xfrm>
            <a:off x="533400" y="1089913"/>
            <a:ext cx="6096982" cy="923330"/>
          </a:xfrm>
          <a:prstGeom prst="rect">
            <a:avLst/>
          </a:prstGeom>
          <a:noFill/>
        </p:spPr>
        <p:txBody>
          <a:bodyPr wrap="square">
            <a:spAutoFit/>
          </a:bodyPr>
          <a:lstStyle/>
          <a:p>
            <a:r>
              <a:rPr lang="en-US" dirty="0">
                <a:hlinkClick r:id="rId3"/>
              </a:rPr>
              <a:t>https://github.com/ashishodu2023/NAS</a:t>
            </a:r>
            <a:endParaRPr lang="en-US" dirty="0"/>
          </a:p>
          <a:p>
            <a:r>
              <a:rPr lang="en-US" dirty="0">
                <a:hlinkClick r:id="rId4"/>
              </a:rPr>
              <a:t>https://github.com/google/model_search.git</a:t>
            </a:r>
            <a:endParaRPr lang="en-US" dirty="0"/>
          </a:p>
          <a:p>
            <a:endParaRPr lang="en-US" dirty="0"/>
          </a:p>
        </p:txBody>
      </p:sp>
    </p:spTree>
    <p:extLst>
      <p:ext uri="{BB962C8B-B14F-4D97-AF65-F5344CB8AC3E}">
        <p14:creationId xmlns:p14="http://schemas.microsoft.com/office/powerpoint/2010/main" val="310791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BEEF-7B97-4B0F-FD15-CA49DE1710D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4A0C1A7-A135-D277-271F-BCF8E02908E8}"/>
              </a:ext>
            </a:extLst>
          </p:cNvPr>
          <p:cNvSpPr>
            <a:spLocks noGrp="1"/>
          </p:cNvSpPr>
          <p:nvPr>
            <p:ph idx="1"/>
          </p:nvPr>
        </p:nvSpPr>
        <p:spPr>
          <a:xfrm>
            <a:off x="838200" y="1371609"/>
            <a:ext cx="10515600" cy="3809991"/>
          </a:xfrm>
        </p:spPr>
        <p:txBody>
          <a:bodyPr>
            <a:normAutofit fontScale="92500" lnSpcReduction="10000"/>
          </a:bodyPr>
          <a:lstStyle/>
          <a:p>
            <a:pPr marL="514350" indent="-514350">
              <a:buFont typeface="+mj-lt"/>
              <a:buAutoNum type="arabicPeriod"/>
            </a:pPr>
            <a:r>
              <a:rPr lang="en-US" sz="1400" dirty="0"/>
              <a:t>https://www.geeksforgeeks.org/neural-architecture-and-search-methods/</a:t>
            </a:r>
          </a:p>
          <a:p>
            <a:pPr marL="514350" indent="-514350">
              <a:buFont typeface="+mj-lt"/>
              <a:buAutoNum type="arabicPeriod"/>
            </a:pPr>
            <a:r>
              <a:rPr lang="en-US" sz="1400" dirty="0"/>
              <a:t>https://www.youtube.com/watch?v=NQj5TkqX48Q</a:t>
            </a:r>
          </a:p>
          <a:p>
            <a:pPr marL="514350" indent="-514350">
              <a:buFont typeface="+mj-lt"/>
              <a:buAutoNum type="arabicPeriod"/>
            </a:pPr>
            <a:r>
              <a:rPr lang="en-US" sz="1400" dirty="0"/>
              <a:t>https://www.youtube.com/watch?v=UlvkBZdOhpg</a:t>
            </a:r>
          </a:p>
          <a:p>
            <a:pPr marL="514350" indent="-514350">
              <a:buFont typeface="+mj-lt"/>
              <a:buAutoNum type="arabicPeriod"/>
            </a:pPr>
            <a:r>
              <a:rPr lang="en-US" sz="1400" dirty="0"/>
              <a:t>https://www.automl.org/nas-overview/</a:t>
            </a:r>
          </a:p>
          <a:p>
            <a:pPr marL="514350" indent="-514350">
              <a:buFont typeface="+mj-lt"/>
              <a:buAutoNum type="arabicPeriod"/>
            </a:pPr>
            <a:r>
              <a:rPr lang="en-US" sz="1400" dirty="0"/>
              <a:t>https://en.wikipedia.org/wiki/Neural_architecture_search</a:t>
            </a:r>
          </a:p>
          <a:p>
            <a:pPr marL="514350" indent="-514350">
              <a:buFont typeface="+mj-lt"/>
              <a:buAutoNum type="arabicPeriod"/>
            </a:pPr>
            <a:r>
              <a:rPr lang="en-US" sz="1400" dirty="0"/>
              <a:t>https://www.infoworld.com/article/3648408/what-is-neural-architecture-search.html</a:t>
            </a:r>
          </a:p>
          <a:p>
            <a:pPr marL="514350" indent="-514350">
              <a:buFont typeface="+mj-lt"/>
              <a:buAutoNum type="arabicPeriod"/>
            </a:pPr>
            <a:r>
              <a:rPr lang="en-US" sz="1400" dirty="0"/>
              <a:t>https://lilianweng.github.io/posts/2020-08-06-nas/</a:t>
            </a:r>
          </a:p>
          <a:p>
            <a:pPr marL="514350" indent="-514350">
              <a:buFont typeface="+mj-lt"/>
              <a:buAutoNum type="arabicPeriod"/>
            </a:pPr>
            <a:r>
              <a:rPr lang="en-US" sz="1400" dirty="0"/>
              <a:t>https://deci.ai/neural-architecture-search/</a:t>
            </a:r>
          </a:p>
          <a:p>
            <a:pPr marL="514350" indent="-514350">
              <a:buFont typeface="+mj-lt"/>
              <a:buAutoNum type="arabicPeriod"/>
            </a:pPr>
            <a:r>
              <a:rPr lang="en-US" sz="1400" dirty="0"/>
              <a:t>https://www.oreilly.com/content/what-is-neural-architecture-search/</a:t>
            </a:r>
          </a:p>
          <a:p>
            <a:pPr marL="514350" indent="-514350">
              <a:buFont typeface="+mj-lt"/>
              <a:buAutoNum type="arabicPeriod"/>
            </a:pPr>
            <a:r>
              <a:rPr lang="en-US" sz="1400" dirty="0">
                <a:hlinkClick r:id="rId2"/>
              </a:rPr>
              <a:t>https://www.researchgate.net/figure/Basic-building-blocks-of-Neural-Architecture-Search-methods_fig1_352621860</a:t>
            </a:r>
            <a:endParaRPr lang="en-US" sz="1400" dirty="0"/>
          </a:p>
          <a:p>
            <a:pPr marL="514350" indent="-514350">
              <a:buFont typeface="+mj-lt"/>
              <a:buAutoNum type="arabicPeriod"/>
            </a:pPr>
            <a:r>
              <a:rPr lang="en-US" sz="1400" dirty="0">
                <a:hlinkClick r:id="rId3"/>
              </a:rPr>
              <a:t>https://nni.readthedocs.io/en/stable/sharings/nas_comparison.html</a:t>
            </a:r>
            <a:endParaRPr lang="en-US" sz="1400" dirty="0"/>
          </a:p>
          <a:p>
            <a:pPr marL="514350" indent="-514350">
              <a:buFont typeface="+mj-lt"/>
              <a:buAutoNum type="arabicPeriod"/>
            </a:pPr>
            <a:r>
              <a:rPr lang="en-US" sz="1400" dirty="0">
                <a:hlinkClick r:id="rId4"/>
              </a:rPr>
              <a:t>https://stanford.edu/~shervine/teaching/cs-230/cheatsheet-recurrent-neural-networks</a:t>
            </a:r>
            <a:endParaRPr lang="en-US" sz="1400" dirty="0"/>
          </a:p>
          <a:p>
            <a:pPr marL="514350" indent="-514350">
              <a:buFont typeface="+mj-lt"/>
              <a:buAutoNum type="arabicPeriod"/>
            </a:pPr>
            <a:r>
              <a:rPr lang="en-US" sz="1400" dirty="0"/>
              <a:t>https://towardsdatascience.com/reinforcement-learning-101-e24b50e1d292</a:t>
            </a:r>
          </a:p>
        </p:txBody>
      </p:sp>
      <p:sp>
        <p:nvSpPr>
          <p:cNvPr id="4" name="Slide Number Placeholder 3">
            <a:extLst>
              <a:ext uri="{FF2B5EF4-FFF2-40B4-BE49-F238E27FC236}">
                <a16:creationId xmlns:a16="http://schemas.microsoft.com/office/drawing/2014/main" id="{C547EEFA-D20D-3053-FB51-D6962590B8E4}"/>
              </a:ext>
            </a:extLst>
          </p:cNvPr>
          <p:cNvSpPr>
            <a:spLocks noGrp="1"/>
          </p:cNvSpPr>
          <p:nvPr>
            <p:ph type="sldNum" sz="quarter" idx="12"/>
          </p:nvPr>
        </p:nvSpPr>
        <p:spPr/>
        <p:txBody>
          <a:bodyPr/>
          <a:lstStyle/>
          <a:p>
            <a:fld id="{2EC0490D-B5D9-3C4A-BAB7-A30A888A9334}" type="slidenum">
              <a:rPr lang="en-US" smtClean="0"/>
              <a:t>17</a:t>
            </a:fld>
            <a:endParaRPr lang="en-US"/>
          </a:p>
        </p:txBody>
      </p:sp>
    </p:spTree>
    <p:extLst>
      <p:ext uri="{BB962C8B-B14F-4D97-AF65-F5344CB8AC3E}">
        <p14:creationId xmlns:p14="http://schemas.microsoft.com/office/powerpoint/2010/main" val="12675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p:txBody>
          <a:bodyPr/>
          <a:lstStyle/>
          <a:p>
            <a:r>
              <a:rPr lang="en-US" dirty="0"/>
              <a:t>Paper Details</a:t>
            </a:r>
          </a:p>
        </p:txBody>
      </p:sp>
      <p:sp>
        <p:nvSpPr>
          <p:cNvPr id="3" name="Content Placeholder 2">
            <a:extLst>
              <a:ext uri="{FF2B5EF4-FFF2-40B4-BE49-F238E27FC236}">
                <a16:creationId xmlns:a16="http://schemas.microsoft.com/office/drawing/2014/main" id="{4827D022-7440-7DD2-FE45-BB07F16EFF99}"/>
              </a:ext>
            </a:extLst>
          </p:cNvPr>
          <p:cNvSpPr>
            <a:spLocks noGrp="1"/>
          </p:cNvSpPr>
          <p:nvPr>
            <p:ph idx="1"/>
          </p:nvPr>
        </p:nvSpPr>
        <p:spPr>
          <a:xfrm>
            <a:off x="838200" y="1371609"/>
            <a:ext cx="10515600" cy="1219191"/>
          </a:xfrm>
        </p:spPr>
        <p:txBody>
          <a:bodyPr>
            <a:normAutofit/>
          </a:bodyPr>
          <a:lstStyle/>
          <a:p>
            <a:r>
              <a:rPr lang="en-US" sz="1600" dirty="0"/>
              <a:t>Original Paper Written By : Barret </a:t>
            </a:r>
            <a:r>
              <a:rPr lang="en-US" sz="1600" dirty="0" err="1"/>
              <a:t>Zoph</a:t>
            </a:r>
            <a:r>
              <a:rPr lang="en-US" sz="1600" dirty="0"/>
              <a:t>∗, Quoc V. Le (Google Brain Team)</a:t>
            </a:r>
          </a:p>
          <a:p>
            <a:r>
              <a:rPr lang="en-US" sz="1600" dirty="0"/>
              <a:t>{</a:t>
            </a:r>
            <a:r>
              <a:rPr lang="en-US" sz="1600" dirty="0" err="1"/>
              <a:t>barretzoph,qvl</a:t>
            </a:r>
            <a:r>
              <a:rPr lang="en-US" sz="1600" dirty="0"/>
              <a:t>}@google.com, (g.co/</a:t>
            </a:r>
            <a:r>
              <a:rPr lang="en-US" sz="1600" dirty="0" err="1"/>
              <a:t>brainresidency</a:t>
            </a:r>
            <a:r>
              <a:rPr lang="en-US" sz="1600" dirty="0"/>
              <a:t>.)</a:t>
            </a:r>
          </a:p>
          <a:p>
            <a:r>
              <a:rPr lang="en-US" sz="1600" dirty="0"/>
              <a:t>Conference paper at ICLR 2017</a:t>
            </a: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2</a:t>
            </a:fld>
            <a:endParaRPr lang="en-US"/>
          </a:p>
        </p:txBody>
      </p:sp>
    </p:spTree>
    <p:extLst>
      <p:ext uri="{BB962C8B-B14F-4D97-AF65-F5344CB8AC3E}">
        <p14:creationId xmlns:p14="http://schemas.microsoft.com/office/powerpoint/2010/main" val="1219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4827D022-7440-7DD2-FE45-BB07F16EFF99}"/>
              </a:ext>
            </a:extLst>
          </p:cNvPr>
          <p:cNvSpPr>
            <a:spLocks noGrp="1"/>
          </p:cNvSpPr>
          <p:nvPr>
            <p:ph idx="1"/>
          </p:nvPr>
        </p:nvSpPr>
        <p:spPr>
          <a:xfrm>
            <a:off x="838200" y="1371609"/>
            <a:ext cx="10515600" cy="2497486"/>
          </a:xfrm>
        </p:spPr>
        <p:txBody>
          <a:bodyPr>
            <a:noAutofit/>
          </a:bodyPr>
          <a:lstStyle/>
          <a:p>
            <a:pPr>
              <a:buFont typeface="Arial" panose="020B0604020202020204" pitchFamily="34" charset="0"/>
              <a:buChar char="•"/>
            </a:pPr>
            <a:r>
              <a:rPr lang="en-US" sz="1600" dirty="0">
                <a:latin typeface="+mn-lt"/>
              </a:rPr>
              <a:t>Implemented a recurrent network for generating model descriptions of neural networks.</a:t>
            </a:r>
          </a:p>
          <a:p>
            <a:pPr>
              <a:buFont typeface="Arial" panose="020B0604020202020204" pitchFamily="34" charset="0"/>
              <a:buChar char="•"/>
            </a:pPr>
            <a:r>
              <a:rPr lang="en-US" sz="1600" dirty="0">
                <a:latin typeface="+mn-lt"/>
              </a:rPr>
              <a:t>Trained the recurrent network using reinforcement learning to maximize expected accuracy on a validation set.</a:t>
            </a:r>
          </a:p>
          <a:p>
            <a:pPr>
              <a:buFont typeface="Arial" panose="020B0604020202020204" pitchFamily="34" charset="0"/>
              <a:buChar char="•"/>
            </a:pPr>
            <a:r>
              <a:rPr lang="en-US" sz="1600" dirty="0">
                <a:latin typeface="+mn-lt"/>
              </a:rPr>
              <a:t>Demonstrated the effectiveness of the approach on the CIFAR-10 dataset.</a:t>
            </a:r>
          </a:p>
          <a:p>
            <a:pPr>
              <a:buFont typeface="Arial" panose="020B0604020202020204" pitchFamily="34" charset="0"/>
              <a:buChar char="•"/>
            </a:pPr>
            <a:r>
              <a:rPr lang="en-US" sz="1600" dirty="0">
                <a:latin typeface="+mn-lt"/>
              </a:rPr>
              <a:t>Starting from scratch, the method designed a novel network architecture comparable to the best human-invented architecture in terms of test set accuracy.</a:t>
            </a:r>
          </a:p>
          <a:p>
            <a:pPr>
              <a:buFont typeface="Arial" panose="020B0604020202020204" pitchFamily="34" charset="0"/>
              <a:buChar char="•"/>
            </a:pPr>
            <a:r>
              <a:rPr lang="en-US" sz="1600" dirty="0">
                <a:latin typeface="+mn-lt"/>
              </a:rPr>
              <a:t>Achieved a test error rate of 3.65 on the CIFAR-10 dataset.</a:t>
            </a:r>
          </a:p>
          <a:p>
            <a:pPr>
              <a:buFont typeface="Arial" panose="020B0604020202020204" pitchFamily="34" charset="0"/>
              <a:buChar char="•"/>
            </a:pPr>
            <a:r>
              <a:rPr lang="en-US" sz="1600" dirty="0">
                <a:latin typeface="+mn-lt"/>
              </a:rPr>
              <a:t>Outperformed the previous state-of-the-art model with a similar architectural scheme by 0.09 percent in accuracy and 1.05x in speed.</a:t>
            </a:r>
          </a:p>
          <a:p>
            <a:pPr marL="0" indent="0">
              <a:buNone/>
            </a:pPr>
            <a:endParaRPr lang="en-US" sz="1600" dirty="0">
              <a:latin typeface="+mn-lt"/>
            </a:endParaRP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3</a:t>
            </a:fld>
            <a:endParaRPr lang="en-US"/>
          </a:p>
        </p:txBody>
      </p:sp>
      <p:pic>
        <p:nvPicPr>
          <p:cNvPr id="5" name="Picture 4">
            <a:extLst>
              <a:ext uri="{FF2B5EF4-FFF2-40B4-BE49-F238E27FC236}">
                <a16:creationId xmlns:a16="http://schemas.microsoft.com/office/drawing/2014/main" id="{C269BB53-D55C-48F7-B9B6-E44C6B187E63}"/>
              </a:ext>
            </a:extLst>
          </p:cNvPr>
          <p:cNvPicPr/>
          <p:nvPr/>
        </p:nvPicPr>
        <p:blipFill>
          <a:blip r:embed="rId2"/>
          <a:stretch>
            <a:fillRect/>
          </a:stretch>
        </p:blipFill>
        <p:spPr>
          <a:xfrm>
            <a:off x="3048000" y="3810000"/>
            <a:ext cx="5334000" cy="2852380"/>
          </a:xfrm>
          <a:prstGeom prst="rect">
            <a:avLst/>
          </a:prstGeom>
        </p:spPr>
      </p:pic>
    </p:spTree>
    <p:extLst>
      <p:ext uri="{BB962C8B-B14F-4D97-AF65-F5344CB8AC3E}">
        <p14:creationId xmlns:p14="http://schemas.microsoft.com/office/powerpoint/2010/main" val="2426257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p:txBody>
          <a:bodyPr/>
          <a:lstStyle/>
          <a:p>
            <a:r>
              <a:rPr lang="en-US" dirty="0"/>
              <a:t>Terminologies</a:t>
            </a:r>
          </a:p>
        </p:txBody>
      </p:sp>
      <p:sp>
        <p:nvSpPr>
          <p:cNvPr id="3" name="Content Placeholder 2">
            <a:extLst>
              <a:ext uri="{FF2B5EF4-FFF2-40B4-BE49-F238E27FC236}">
                <a16:creationId xmlns:a16="http://schemas.microsoft.com/office/drawing/2014/main" id="{4827D022-7440-7DD2-FE45-BB07F16EFF99}"/>
              </a:ext>
            </a:extLst>
          </p:cNvPr>
          <p:cNvSpPr>
            <a:spLocks noGrp="1"/>
          </p:cNvSpPr>
          <p:nvPr>
            <p:ph idx="1"/>
          </p:nvPr>
        </p:nvSpPr>
        <p:spPr>
          <a:xfrm>
            <a:off x="838200" y="1371608"/>
            <a:ext cx="10515600" cy="5257791"/>
          </a:xfrm>
        </p:spPr>
        <p:txBody>
          <a:bodyPr>
            <a:noAutofit/>
          </a:bodyPr>
          <a:lstStyle/>
          <a:p>
            <a:pPr marL="0" indent="0">
              <a:buNone/>
            </a:pPr>
            <a:r>
              <a:rPr lang="en-US" sz="1200" b="1" dirty="0">
                <a:latin typeface="+mn-lt"/>
              </a:rPr>
              <a:t>Recurrent Neural Network(RNN):-</a:t>
            </a:r>
            <a:r>
              <a:rPr lang="en-US" sz="1100" dirty="0"/>
              <a:t>Also known as RNNs, are a class of neural networks that allow previous outputs to be used as inputs while having hidden states.</a:t>
            </a:r>
          </a:p>
          <a:p>
            <a:pPr marL="0" indent="0">
              <a:buNone/>
            </a:pPr>
            <a:endParaRPr lang="en-US" sz="1600" dirty="0">
              <a:latin typeface="+mn-lt"/>
            </a:endParaRPr>
          </a:p>
          <a:p>
            <a:pPr marL="0" indent="0">
              <a:buNone/>
            </a:pPr>
            <a:endParaRPr lang="en-US" sz="1600" dirty="0">
              <a:latin typeface="+mn-lt"/>
            </a:endParaRPr>
          </a:p>
          <a:p>
            <a:pPr marL="0" indent="0">
              <a:buNone/>
            </a:pPr>
            <a:endParaRPr lang="en-US" sz="1600" dirty="0">
              <a:latin typeface="+mn-lt"/>
            </a:endParaRPr>
          </a:p>
          <a:p>
            <a:pPr marL="0" indent="0">
              <a:buNone/>
            </a:pPr>
            <a:endParaRPr lang="en-US" sz="1600" dirty="0">
              <a:latin typeface="+mn-lt"/>
            </a:endParaRPr>
          </a:p>
          <a:p>
            <a:pPr marL="0" indent="0">
              <a:buNone/>
            </a:pPr>
            <a:r>
              <a:rPr lang="en-US" sz="1200" b="1" dirty="0">
                <a:latin typeface="+mn-lt"/>
              </a:rPr>
              <a:t>Reinforcement Learning:-</a:t>
            </a:r>
            <a:r>
              <a:rPr lang="en-US" sz="1100" dirty="0"/>
              <a:t> RL is a type of machine learning technique that enables an agent to learn in an interactive environment by trial and error using feedback from its own actions and experiences.</a:t>
            </a:r>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a:p>
            <a:pPr marL="0" indent="0">
              <a:buNone/>
            </a:pPr>
            <a:endParaRPr lang="en-US" sz="1100" dirty="0"/>
          </a:p>
          <a:p>
            <a:pPr marL="0" indent="0">
              <a:buNone/>
            </a:pPr>
            <a:r>
              <a:rPr lang="en-US" sz="1100" b="1" dirty="0"/>
              <a:t>Test Error Rate:- </a:t>
            </a:r>
            <a:r>
              <a:rPr lang="en-US" sz="1100" dirty="0"/>
              <a:t>Test Error rate is expressed as a ratio and is calculated by dividing the total number of  pointers read by the total number of errors made in test dataset. </a:t>
            </a:r>
          </a:p>
          <a:p>
            <a:pPr marL="0" indent="0">
              <a:buNone/>
            </a:pPr>
            <a:r>
              <a:rPr lang="en-US" sz="1100" b="1" dirty="0"/>
              <a:t>Gradient of P Scale by R</a:t>
            </a:r>
            <a:r>
              <a:rPr lang="en-US" sz="1100" dirty="0"/>
              <a:t>:- The gradient of the probability distribution (P) with respect to the parameters of the neural network architecture. This is used in optimization, typically performed using backpropagation. "Scale it by R" suggests that the computed gradients are multiplied by the reward signal (R) obtained from the RL task. The reward is a measure of the performance or success of the agent in the given environment.</a:t>
            </a:r>
          </a:p>
          <a:p>
            <a:pPr marL="0" indent="0">
              <a:buNone/>
            </a:pPr>
            <a:r>
              <a:rPr lang="en-US" sz="1100" b="1" dirty="0"/>
              <a:t>Meta Learning:-</a:t>
            </a:r>
            <a:r>
              <a:rPr lang="en-US" sz="1100" dirty="0"/>
              <a:t>Meta-learning is a subfield of machine learning where the focus is on training models to be good learners across a variety of tasks or domains. The idea is to design algorithms or models that can adapt quickly to new tasks with minimal data. Example transfer learning.</a:t>
            </a:r>
          </a:p>
          <a:p>
            <a:pPr marL="0" indent="0">
              <a:buNone/>
            </a:pPr>
            <a:endParaRPr lang="en-US" sz="1100" dirty="0"/>
          </a:p>
          <a:p>
            <a:pPr marL="0" indent="0">
              <a:buNone/>
            </a:pPr>
            <a:endParaRPr lang="en-US" sz="1100" dirty="0"/>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4</a:t>
            </a:fld>
            <a:endParaRPr lang="en-US"/>
          </a:p>
        </p:txBody>
      </p:sp>
      <p:pic>
        <p:nvPicPr>
          <p:cNvPr id="10" name="Picture 9">
            <a:extLst>
              <a:ext uri="{FF2B5EF4-FFF2-40B4-BE49-F238E27FC236}">
                <a16:creationId xmlns:a16="http://schemas.microsoft.com/office/drawing/2014/main" id="{89DCFC0C-1D8A-48E6-A740-68EC223052CF}"/>
              </a:ext>
            </a:extLst>
          </p:cNvPr>
          <p:cNvPicPr>
            <a:picLocks noChangeAspect="1"/>
          </p:cNvPicPr>
          <p:nvPr/>
        </p:nvPicPr>
        <p:blipFill>
          <a:blip r:embed="rId2"/>
          <a:stretch>
            <a:fillRect/>
          </a:stretch>
        </p:blipFill>
        <p:spPr>
          <a:xfrm>
            <a:off x="868680" y="1828800"/>
            <a:ext cx="2654765" cy="1219200"/>
          </a:xfrm>
          <a:prstGeom prst="rect">
            <a:avLst/>
          </a:prstGeom>
        </p:spPr>
      </p:pic>
      <p:pic>
        <p:nvPicPr>
          <p:cNvPr id="12" name="Picture 11">
            <a:extLst>
              <a:ext uri="{FF2B5EF4-FFF2-40B4-BE49-F238E27FC236}">
                <a16:creationId xmlns:a16="http://schemas.microsoft.com/office/drawing/2014/main" id="{CA0A2112-F3CD-418F-BE2E-DE7C988F2D3F}"/>
              </a:ext>
            </a:extLst>
          </p:cNvPr>
          <p:cNvPicPr>
            <a:picLocks noChangeAspect="1"/>
          </p:cNvPicPr>
          <p:nvPr/>
        </p:nvPicPr>
        <p:blipFill>
          <a:blip r:embed="rId3"/>
          <a:stretch>
            <a:fillRect/>
          </a:stretch>
        </p:blipFill>
        <p:spPr>
          <a:xfrm>
            <a:off x="861306" y="3472746"/>
            <a:ext cx="2849061" cy="1295400"/>
          </a:xfrm>
          <a:prstGeom prst="rect">
            <a:avLst/>
          </a:prstGeom>
        </p:spPr>
      </p:pic>
    </p:spTree>
    <p:extLst>
      <p:ext uri="{BB962C8B-B14F-4D97-AF65-F5344CB8AC3E}">
        <p14:creationId xmlns:p14="http://schemas.microsoft.com/office/powerpoint/2010/main" val="86889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p:txBody>
          <a:bodyPr/>
          <a:lstStyle/>
          <a:p>
            <a:r>
              <a:rPr lang="en-US" dirty="0"/>
              <a:t>Terminologies Cont.</a:t>
            </a:r>
          </a:p>
        </p:txBody>
      </p:sp>
      <p:sp>
        <p:nvSpPr>
          <p:cNvPr id="3" name="Content Placeholder 2">
            <a:extLst>
              <a:ext uri="{FF2B5EF4-FFF2-40B4-BE49-F238E27FC236}">
                <a16:creationId xmlns:a16="http://schemas.microsoft.com/office/drawing/2014/main" id="{4827D022-7440-7DD2-FE45-BB07F16EFF99}"/>
              </a:ext>
            </a:extLst>
          </p:cNvPr>
          <p:cNvSpPr>
            <a:spLocks noGrp="1"/>
          </p:cNvSpPr>
          <p:nvPr>
            <p:ph idx="1"/>
          </p:nvPr>
        </p:nvSpPr>
        <p:spPr>
          <a:xfrm>
            <a:off x="838200" y="1371608"/>
            <a:ext cx="10515600" cy="5257791"/>
          </a:xfrm>
        </p:spPr>
        <p:txBody>
          <a:bodyPr>
            <a:noAutofit/>
          </a:bodyPr>
          <a:lstStyle/>
          <a:p>
            <a:pPr marL="0" indent="0">
              <a:buNone/>
            </a:pPr>
            <a:r>
              <a:rPr lang="en-US" sz="1100" b="1" dirty="0"/>
              <a:t>Meta Architecture</a:t>
            </a:r>
            <a:r>
              <a:rPr lang="en-US" sz="1100" dirty="0"/>
              <a:t>:-The meta-architecture defines the general structure of a model that is capable of meta-learning. This might include components for learning how to learn, adaptability to different tasks, and mechanisms for transferring knowledge from one task to another. Meta-architectures often include modules or components that facilitate meta-learning. For example, there might be an outer loop that updates the model's parameters based on its performance across different tasks, and an inner loop that fine-tunes the model on individual tasks.</a:t>
            </a:r>
          </a:p>
          <a:p>
            <a:pPr marL="0" indent="0">
              <a:buNone/>
            </a:pPr>
            <a:r>
              <a:rPr lang="en-US" sz="1100" b="1" dirty="0"/>
              <a:t>Weight Sharing:-</a:t>
            </a:r>
            <a:r>
              <a:rPr lang="en-US" sz="1100" dirty="0"/>
              <a:t>Weight sharing is a technique used in neural networks where the same set of weights is reused across different parts of the model. Instead of having separate parameters for each part or unit of the network, weight sharing involves sharing the same weights among multiple units or layers. </a:t>
            </a:r>
          </a:p>
          <a:p>
            <a:pPr marL="0" indent="0">
              <a:buNone/>
            </a:pPr>
            <a:r>
              <a:rPr lang="en-US" sz="1100" b="1" dirty="0"/>
              <a:t>Network Morphism:-</a:t>
            </a:r>
            <a:r>
              <a:rPr lang="en-US" sz="1100" dirty="0"/>
              <a:t>Network morphism refers to a concept in neural network design and optimization where a neural network is transformed or morphed into another network with a similar architecture but different parameters. The idea behind network morphism is to maintain the network's overall structure while allowing for structural changes that can improve performance, adapt to new tasks, or optimize for specific criteria.	</a:t>
            </a:r>
          </a:p>
          <a:p>
            <a:pPr marL="0" indent="0">
              <a:buNone/>
            </a:pPr>
            <a:r>
              <a:rPr lang="en-US" sz="1100" dirty="0"/>
              <a:t>	</a:t>
            </a:r>
            <a:r>
              <a:rPr lang="en-US" sz="900" b="1" dirty="0"/>
              <a:t>Evolving Neural Networks:</a:t>
            </a:r>
            <a:r>
              <a:rPr lang="en-US" sz="900" dirty="0"/>
              <a:t> Evolutionary algorithms, such as genetic algorithms, can be applied to evolve neural network architectures. Through mutations and crossovers, new architectures are generated, and their performance is evaluated</a:t>
            </a:r>
            <a:endParaRPr lang="en-US" sz="1100" dirty="0"/>
          </a:p>
          <a:p>
            <a:pPr marL="0" indent="0">
              <a:buNone/>
            </a:pPr>
            <a:r>
              <a:rPr lang="en-US" sz="1100" dirty="0"/>
              <a:t>	</a:t>
            </a:r>
            <a:r>
              <a:rPr lang="en-US" sz="900" b="1" dirty="0"/>
              <a:t>Neural Architecture Search (NAS):</a:t>
            </a:r>
            <a:r>
              <a:rPr lang="en-US" sz="900" dirty="0"/>
              <a:t> Network morphism is related to NAS, where the goal is to automatically discover optimal neural network architectures for specific tasks. NAS often involves morphing or transforming candidate architectures during the search process</a:t>
            </a:r>
            <a:endParaRPr lang="en-US" sz="1100" dirty="0"/>
          </a:p>
          <a:p>
            <a:pPr marL="0" indent="0">
              <a:buNone/>
            </a:pPr>
            <a:r>
              <a:rPr lang="en-US" sz="1100" dirty="0"/>
              <a:t>	</a:t>
            </a:r>
            <a:r>
              <a:rPr lang="en-US" sz="900" b="1" dirty="0"/>
              <a:t>Hypernetworks:</a:t>
            </a:r>
            <a:r>
              <a:rPr lang="en-US" sz="900" dirty="0"/>
              <a:t> In the context of hypernetworks, which are networks that generate weights for another network, the concept of network morphism can be used to explore different weight generation strategies while keeping the overall structure constant.</a:t>
            </a:r>
            <a:endParaRPr lang="en-US" sz="1100" dirty="0"/>
          </a:p>
          <a:p>
            <a:pPr marL="0" indent="0">
              <a:buNone/>
            </a:pPr>
            <a:r>
              <a:rPr lang="en-US" sz="1100" b="1" dirty="0"/>
              <a:t>Policy Gradient:-</a:t>
            </a:r>
            <a:r>
              <a:rPr lang="en-US" sz="1100" dirty="0"/>
              <a:t>Policy gradient is a technique used in reinforcement learning to optimize the policy of an agent. In reinforcement learning, an agent learns to make decisions by interacting with an environment. The policy is a strategy or a mapping from states to actions that the agent follows to maximize its expected cumulative reward.</a:t>
            </a:r>
          </a:p>
          <a:p>
            <a:pPr marL="0" indent="0">
              <a:buNone/>
            </a:pPr>
            <a:endParaRPr lang="en-US" sz="1100" b="1" dirty="0"/>
          </a:p>
          <a:p>
            <a:pPr marL="0" indent="0">
              <a:buNone/>
            </a:pPr>
            <a:endParaRPr lang="en-US" sz="1100" b="1" dirty="0"/>
          </a:p>
          <a:p>
            <a:pPr marL="0" indent="0">
              <a:buNone/>
            </a:pPr>
            <a:endParaRPr lang="en-US" sz="1100" b="1" dirty="0"/>
          </a:p>
          <a:p>
            <a:pPr marL="0" indent="0">
              <a:buNone/>
            </a:pPr>
            <a:endParaRPr lang="en-US" sz="1100" b="1" dirty="0"/>
          </a:p>
          <a:p>
            <a:pPr marL="0" indent="0">
              <a:buNone/>
            </a:pPr>
            <a:endParaRPr lang="en-US" sz="1100" b="1" dirty="0"/>
          </a:p>
          <a:p>
            <a:pPr marL="0" marR="0" lvl="0" indent="0" algn="l" defTabSz="914400" rtl="0" eaLnBrk="0" fontAlgn="base" latinLnBrk="0" hangingPunct="0">
              <a:lnSpc>
                <a:spcPct val="100000"/>
              </a:lnSpc>
              <a:spcBef>
                <a:spcPct val="0"/>
              </a:spcBef>
              <a:spcAft>
                <a:spcPct val="0"/>
              </a:spcAft>
              <a:buClrTx/>
              <a:buSzTx/>
              <a:buFontTx/>
              <a:buNone/>
              <a:tabLst/>
            </a:pPr>
            <a:r>
              <a:rPr lang="en-US" sz="1100" b="1" dirty="0"/>
              <a:t>Skip Connection:- </a:t>
            </a:r>
            <a:r>
              <a:rPr lang="en-US" altLang="en-US" sz="900" dirty="0"/>
              <a:t>Skip Connections (or Shortcut Connections) as the name suggests skips some of the layers in the neural network and feeds the output of one layer as the input to the next layers.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dirty="0"/>
              <a:t>Skip Connections were introduced to solve different problems in different architectures. In the case of </a:t>
            </a:r>
            <a:r>
              <a:rPr lang="en-US" altLang="en-US" sz="900" dirty="0" err="1"/>
              <a:t>ResNets</a:t>
            </a:r>
            <a:r>
              <a:rPr lang="en-US" altLang="en-US" sz="900" dirty="0"/>
              <a:t>, skip connections solved the degradation problem whereas, in the case of </a:t>
            </a:r>
            <a:r>
              <a:rPr lang="en-US" altLang="en-US" sz="900" dirty="0" err="1"/>
              <a:t>DenseNets</a:t>
            </a:r>
            <a:r>
              <a:rPr lang="en-US" altLang="en-US" sz="900" dirty="0"/>
              <a:t>, it ensured feature reusability.</a:t>
            </a:r>
          </a:p>
          <a:p>
            <a:pPr marL="0" indent="0">
              <a:buNone/>
            </a:pPr>
            <a:endParaRPr lang="en-US" sz="1100" b="1" dirty="0"/>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5</a:t>
            </a:fld>
            <a:endParaRPr lang="en-US"/>
          </a:p>
        </p:txBody>
      </p:sp>
      <p:pic>
        <p:nvPicPr>
          <p:cNvPr id="6" name="Picture 5">
            <a:extLst>
              <a:ext uri="{FF2B5EF4-FFF2-40B4-BE49-F238E27FC236}">
                <a16:creationId xmlns:a16="http://schemas.microsoft.com/office/drawing/2014/main" id="{9B7A98C0-21DD-4942-9D0D-FCB0B1E9D0E9}"/>
              </a:ext>
            </a:extLst>
          </p:cNvPr>
          <p:cNvPicPr>
            <a:picLocks noChangeAspect="1"/>
          </p:cNvPicPr>
          <p:nvPr/>
        </p:nvPicPr>
        <p:blipFill>
          <a:blip r:embed="rId2"/>
          <a:stretch>
            <a:fillRect/>
          </a:stretch>
        </p:blipFill>
        <p:spPr>
          <a:xfrm>
            <a:off x="903093" y="4680198"/>
            <a:ext cx="3048000" cy="1315739"/>
          </a:xfrm>
          <a:prstGeom prst="rect">
            <a:avLst/>
          </a:prstGeom>
        </p:spPr>
      </p:pic>
    </p:spTree>
    <p:extLst>
      <p:ext uri="{BB962C8B-B14F-4D97-AF65-F5344CB8AC3E}">
        <p14:creationId xmlns:p14="http://schemas.microsoft.com/office/powerpoint/2010/main" val="425765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p:txBody>
          <a:bodyPr/>
          <a:lstStyle/>
          <a:p>
            <a:r>
              <a:rPr lang="en-US" dirty="0"/>
              <a:t>What is NAS?</a:t>
            </a: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6</a:t>
            </a:fld>
            <a:endParaRPr lang="en-US"/>
          </a:p>
        </p:txBody>
      </p:sp>
      <p:graphicFrame>
        <p:nvGraphicFramePr>
          <p:cNvPr id="5" name="Table 5">
            <a:extLst>
              <a:ext uri="{FF2B5EF4-FFF2-40B4-BE49-F238E27FC236}">
                <a16:creationId xmlns:a16="http://schemas.microsoft.com/office/drawing/2014/main" id="{DC1D9C0B-A506-4958-8AF5-D6C6ECFFBEDD}"/>
              </a:ext>
            </a:extLst>
          </p:cNvPr>
          <p:cNvGraphicFramePr>
            <a:graphicFrameLocks noGrp="1"/>
          </p:cNvGraphicFramePr>
          <p:nvPr>
            <p:extLst>
              <p:ext uri="{D42A27DB-BD31-4B8C-83A1-F6EECF244321}">
                <p14:modId xmlns:p14="http://schemas.microsoft.com/office/powerpoint/2010/main" val="1014038064"/>
              </p:ext>
            </p:extLst>
          </p:nvPr>
        </p:nvGraphicFramePr>
        <p:xfrm>
          <a:off x="808653" y="1600201"/>
          <a:ext cx="5439747" cy="4505459"/>
        </p:xfrm>
        <a:graphic>
          <a:graphicData uri="http://schemas.openxmlformats.org/drawingml/2006/table">
            <a:tbl>
              <a:tblPr firstRow="1" bandRow="1">
                <a:effectLst>
                  <a:outerShdw blurRad="50800" dist="38100" dir="16200000" rotWithShape="0">
                    <a:prstClr val="black">
                      <a:alpha val="40000"/>
                    </a:prstClr>
                  </a:outerShdw>
                </a:effectLst>
                <a:tableStyleId>{69CF1AB2-1976-4502-BF36-3FF5EA218861}</a:tableStyleId>
              </a:tblPr>
              <a:tblGrid>
                <a:gridCol w="1125465">
                  <a:extLst>
                    <a:ext uri="{9D8B030D-6E8A-4147-A177-3AD203B41FA5}">
                      <a16:colId xmlns:a16="http://schemas.microsoft.com/office/drawing/2014/main" val="3685054779"/>
                    </a:ext>
                  </a:extLst>
                </a:gridCol>
                <a:gridCol w="4314282">
                  <a:extLst>
                    <a:ext uri="{9D8B030D-6E8A-4147-A177-3AD203B41FA5}">
                      <a16:colId xmlns:a16="http://schemas.microsoft.com/office/drawing/2014/main" val="296953901"/>
                    </a:ext>
                  </a:extLst>
                </a:gridCol>
              </a:tblGrid>
              <a:tr h="3704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Neural Architecture Search (NAS)</a:t>
                      </a:r>
                    </a:p>
                    <a:p>
                      <a:endParaRPr lang="en-US" sz="11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A gradient-based method employed for discovering effective neural network architectures.</a:t>
                      </a:r>
                    </a:p>
                    <a:p>
                      <a:endParaRPr lang="en-US" sz="1100" b="0" dirty="0"/>
                    </a:p>
                  </a:txBody>
                  <a:tcPr/>
                </a:tc>
                <a:extLst>
                  <a:ext uri="{0D108BD9-81ED-4DB2-BD59-A6C34878D82A}">
                    <a16:rowId xmlns:a16="http://schemas.microsoft.com/office/drawing/2014/main" val="2513199914"/>
                  </a:ext>
                </a:extLst>
              </a:tr>
              <a:tr h="326210">
                <a:tc>
                  <a:txBody>
                    <a:bodyPr/>
                    <a:lstStyle/>
                    <a:p>
                      <a:r>
                        <a:rPr lang="en-US" sz="1100" b="1" dirty="0"/>
                        <a:t>Controller</a:t>
                      </a:r>
                    </a:p>
                  </a:txBody>
                  <a:tcPr/>
                </a:tc>
                <a:tc>
                  <a:txBody>
                    <a:bodyPr/>
                    <a:lstStyle/>
                    <a:p>
                      <a:r>
                        <a:rPr lang="en-US" sz="1100" b="0" dirty="0"/>
                        <a:t>Utilizes a recurrent network as the "controller" to generate the aforementioned model params</a:t>
                      </a:r>
                    </a:p>
                  </a:txBody>
                  <a:tcPr/>
                </a:tc>
                <a:extLst>
                  <a:ext uri="{0D108BD9-81ED-4DB2-BD59-A6C34878D82A}">
                    <a16:rowId xmlns:a16="http://schemas.microsoft.com/office/drawing/2014/main" val="277581334"/>
                  </a:ext>
                </a:extLst>
              </a:tr>
              <a:tr h="537286">
                <a:tc>
                  <a:txBody>
                    <a:bodyPr/>
                    <a:lstStyle/>
                    <a:p>
                      <a:r>
                        <a:rPr lang="en-US" sz="1100" b="1" dirty="0"/>
                        <a:t>Child Network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The neural network specified by the generated string is referred to as the "child network."</a:t>
                      </a:r>
                    </a:p>
                    <a:p>
                      <a:endParaRPr lang="en-US" sz="1100" b="0" dirty="0"/>
                    </a:p>
                  </a:txBody>
                  <a:tcPr/>
                </a:tc>
                <a:extLst>
                  <a:ext uri="{0D108BD9-81ED-4DB2-BD59-A6C34878D82A}">
                    <a16:rowId xmlns:a16="http://schemas.microsoft.com/office/drawing/2014/main" val="3075013626"/>
                  </a:ext>
                </a:extLst>
              </a:tr>
              <a:tr h="356139">
                <a:tc>
                  <a:txBody>
                    <a:bodyPr/>
                    <a:lstStyle/>
                    <a:p>
                      <a:r>
                        <a:rPr lang="en-US" sz="1100" b="1" dirty="0"/>
                        <a:t>Training Process</a:t>
                      </a:r>
                    </a:p>
                  </a:txBody>
                  <a:tcPr/>
                </a:tc>
                <a:tc>
                  <a:txBody>
                    <a:bodyPr/>
                    <a:lstStyle/>
                    <a:p>
                      <a:r>
                        <a:rPr lang="en-US" sz="1100" b="0" dirty="0"/>
                        <a:t>The child network is trained on real data, yielding an accuracy on a validation set.</a:t>
                      </a:r>
                    </a:p>
                  </a:txBody>
                  <a:tcPr/>
                </a:tc>
                <a:extLst>
                  <a:ext uri="{0D108BD9-81ED-4DB2-BD59-A6C34878D82A}">
                    <a16:rowId xmlns:a16="http://schemas.microsoft.com/office/drawing/2014/main" val="2514096331"/>
                  </a:ext>
                </a:extLst>
              </a:tr>
              <a:tr h="537286">
                <a:tc>
                  <a:txBody>
                    <a:bodyPr/>
                    <a:lstStyle/>
                    <a:p>
                      <a:r>
                        <a:rPr lang="en-US" sz="1100" b="1" dirty="0"/>
                        <a:t>Reward Signal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The accuracy obtained serves as the reward signal for the training process.</a:t>
                      </a:r>
                    </a:p>
                    <a:p>
                      <a:endParaRPr lang="en-US" sz="1100" b="0" dirty="0"/>
                    </a:p>
                  </a:txBody>
                  <a:tcPr/>
                </a:tc>
                <a:extLst>
                  <a:ext uri="{0D108BD9-81ED-4DB2-BD59-A6C34878D82A}">
                    <a16:rowId xmlns:a16="http://schemas.microsoft.com/office/drawing/2014/main" val="866398569"/>
                  </a:ext>
                </a:extLst>
              </a:tr>
              <a:tr h="356139">
                <a:tc>
                  <a:txBody>
                    <a:bodyPr/>
                    <a:lstStyle/>
                    <a:p>
                      <a:r>
                        <a:rPr lang="en-US" sz="1100" b="1" dirty="0"/>
                        <a:t>Policy Gradient</a:t>
                      </a:r>
                    </a:p>
                  </a:txBody>
                  <a:tcPr/>
                </a:tc>
                <a:tc>
                  <a:txBody>
                    <a:bodyPr/>
                    <a:lstStyle/>
                    <a:p>
                      <a:r>
                        <a:rPr lang="en-US" sz="1100" b="0" dirty="0"/>
                        <a:t>The policy gradient is computed using the reward signal to update the controller</a:t>
                      </a:r>
                    </a:p>
                  </a:txBody>
                  <a:tcPr/>
                </a:tc>
                <a:extLst>
                  <a:ext uri="{0D108BD9-81ED-4DB2-BD59-A6C34878D82A}">
                    <a16:rowId xmlns:a16="http://schemas.microsoft.com/office/drawing/2014/main" val="2589143311"/>
                  </a:ext>
                </a:extLst>
              </a:tr>
              <a:tr h="326210">
                <a:tc>
                  <a:txBody>
                    <a:bodyPr/>
                    <a:lstStyle/>
                    <a:p>
                      <a:r>
                        <a:rPr lang="en-US" sz="1100" b="1" dirty="0"/>
                        <a:t>Iterative Improvement</a:t>
                      </a:r>
                    </a:p>
                  </a:txBody>
                  <a:tcPr/>
                </a:tc>
                <a:tc>
                  <a:txBody>
                    <a:bodyPr/>
                    <a:lstStyle/>
                    <a:p>
                      <a:r>
                        <a:rPr lang="en-US" sz="1100" b="0" dirty="0"/>
                        <a:t>In subsequent iterations, the controller assigns higher probabilities to architectures with higher accuracies</a:t>
                      </a:r>
                    </a:p>
                  </a:txBody>
                  <a:tcPr/>
                </a:tc>
                <a:extLst>
                  <a:ext uri="{0D108BD9-81ED-4DB2-BD59-A6C34878D82A}">
                    <a16:rowId xmlns:a16="http://schemas.microsoft.com/office/drawing/2014/main" val="3882403854"/>
                  </a:ext>
                </a:extLst>
              </a:tr>
              <a:tr h="847859">
                <a:tc>
                  <a:txBody>
                    <a:bodyPr/>
                    <a:lstStyle/>
                    <a:p>
                      <a:r>
                        <a:rPr lang="en-US" sz="1100" b="1" dirty="0"/>
                        <a:t>Learning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Over time, the controller learns to enhance its search by favoring architectures with improved performance.</a:t>
                      </a:r>
                    </a:p>
                    <a:p>
                      <a:endParaRPr lang="en-US" sz="1100" b="0" dirty="0"/>
                    </a:p>
                  </a:txBody>
                  <a:tcPr/>
                </a:tc>
                <a:extLst>
                  <a:ext uri="{0D108BD9-81ED-4DB2-BD59-A6C34878D82A}">
                    <a16:rowId xmlns:a16="http://schemas.microsoft.com/office/drawing/2014/main" val="1787226517"/>
                  </a:ext>
                </a:extLst>
              </a:tr>
            </a:tbl>
          </a:graphicData>
        </a:graphic>
      </p:graphicFrame>
      <p:pic>
        <p:nvPicPr>
          <p:cNvPr id="6" name="Picture 5">
            <a:extLst>
              <a:ext uri="{FF2B5EF4-FFF2-40B4-BE49-F238E27FC236}">
                <a16:creationId xmlns:a16="http://schemas.microsoft.com/office/drawing/2014/main" id="{30991E9E-D6EB-4E16-8126-76EF56885BAD}"/>
              </a:ext>
            </a:extLst>
          </p:cNvPr>
          <p:cNvPicPr>
            <a:picLocks noChangeAspect="1"/>
          </p:cNvPicPr>
          <p:nvPr/>
        </p:nvPicPr>
        <p:blipFill>
          <a:blip r:embed="rId2"/>
          <a:stretch>
            <a:fillRect/>
          </a:stretch>
        </p:blipFill>
        <p:spPr>
          <a:xfrm>
            <a:off x="6400800" y="2176530"/>
            <a:ext cx="5439747" cy="3352799"/>
          </a:xfrm>
          <a:prstGeom prst="rect">
            <a:avLst/>
          </a:prstGeom>
        </p:spPr>
      </p:pic>
    </p:spTree>
    <p:extLst>
      <p:ext uri="{BB962C8B-B14F-4D97-AF65-F5344CB8AC3E}">
        <p14:creationId xmlns:p14="http://schemas.microsoft.com/office/powerpoint/2010/main" val="3759370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a:xfrm>
            <a:off x="609074" y="365125"/>
            <a:ext cx="10515600" cy="854067"/>
          </a:xfrm>
        </p:spPr>
        <p:txBody>
          <a:bodyPr/>
          <a:lstStyle/>
          <a:p>
            <a:r>
              <a:rPr lang="en-US" dirty="0"/>
              <a:t>Why NAS?</a:t>
            </a: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7</a:t>
            </a:fld>
            <a:endParaRPr lang="en-US"/>
          </a:p>
        </p:txBody>
      </p:sp>
      <p:graphicFrame>
        <p:nvGraphicFramePr>
          <p:cNvPr id="7" name="Table 7">
            <a:extLst>
              <a:ext uri="{FF2B5EF4-FFF2-40B4-BE49-F238E27FC236}">
                <a16:creationId xmlns:a16="http://schemas.microsoft.com/office/drawing/2014/main" id="{AEEF0497-413C-4FD7-A633-AEEA2A467176}"/>
              </a:ext>
            </a:extLst>
          </p:cNvPr>
          <p:cNvGraphicFramePr>
            <a:graphicFrameLocks noGrp="1"/>
          </p:cNvGraphicFramePr>
          <p:nvPr>
            <p:extLst>
              <p:ext uri="{D42A27DB-BD31-4B8C-83A1-F6EECF244321}">
                <p14:modId xmlns:p14="http://schemas.microsoft.com/office/powerpoint/2010/main" val="3127363654"/>
              </p:ext>
            </p:extLst>
          </p:nvPr>
        </p:nvGraphicFramePr>
        <p:xfrm>
          <a:off x="609600" y="1381321"/>
          <a:ext cx="6299200" cy="3256928"/>
        </p:xfrm>
        <a:graphic>
          <a:graphicData uri="http://schemas.openxmlformats.org/drawingml/2006/table">
            <a:tbl>
              <a:tblPr firstRow="1" bandRow="1">
                <a:effectLst>
                  <a:outerShdw blurRad="50800" dist="38100" dir="16200000" rotWithShape="0">
                    <a:prstClr val="black">
                      <a:alpha val="40000"/>
                    </a:prstClr>
                  </a:outerShdw>
                </a:effectLst>
                <a:tableStyleId>{BC89EF96-8CEA-46FF-86C4-4CE0E7609802}</a:tableStyleId>
              </a:tblPr>
              <a:tblGrid>
                <a:gridCol w="3149600">
                  <a:extLst>
                    <a:ext uri="{9D8B030D-6E8A-4147-A177-3AD203B41FA5}">
                      <a16:colId xmlns:a16="http://schemas.microsoft.com/office/drawing/2014/main" val="1960339252"/>
                    </a:ext>
                  </a:extLst>
                </a:gridCol>
                <a:gridCol w="3149600">
                  <a:extLst>
                    <a:ext uri="{9D8B030D-6E8A-4147-A177-3AD203B41FA5}">
                      <a16:colId xmlns:a16="http://schemas.microsoft.com/office/drawing/2014/main" val="768391032"/>
                    </a:ext>
                  </a:extLst>
                </a:gridCol>
              </a:tblGrid>
              <a:tr h="1041234">
                <a:tc>
                  <a:txBody>
                    <a:bodyPr/>
                    <a:lstStyle/>
                    <a:p>
                      <a:r>
                        <a:rPr lang="en-US" sz="1100" b="1" kern="1200" dirty="0">
                          <a:solidFill>
                            <a:schemeClr val="tx1"/>
                          </a:solidFill>
                          <a:latin typeface="+mn-lt"/>
                          <a:ea typeface="+mn-ea"/>
                          <a:cs typeface="+mn-cs"/>
                        </a:rPr>
                        <a:t>Hyperparameter Optimization in Deep Learning</a:t>
                      </a:r>
                    </a:p>
                  </a:txBody>
                  <a:tcPr/>
                </a:tc>
                <a:tc>
                  <a:txBody>
                    <a:bodyPr/>
                    <a:lstStyle/>
                    <a:p>
                      <a:pPr marL="457200" lvl="1" indent="0">
                        <a:buFont typeface="Arial" panose="020B0604020202020204" pitchFamily="34" charset="0"/>
                        <a:buNone/>
                      </a:pPr>
                      <a:r>
                        <a:rPr lang="en-US" sz="1100" b="0" kern="1200" dirty="0">
                          <a:solidFill>
                            <a:schemeClr val="tx1"/>
                          </a:solidFill>
                          <a:latin typeface="+mn-lt"/>
                          <a:ea typeface="+mn-ea"/>
                          <a:cs typeface="+mn-cs"/>
                        </a:rPr>
                        <a:t>Recognized as a crucial method within the realm of deep learning. Despite their success, current methods are constrained as they exclusively explore models within a fixed-length space.</a:t>
                      </a:r>
                    </a:p>
                    <a:p>
                      <a:endParaRPr lang="en-US" sz="1100" b="0" kern="1200" dirty="0">
                        <a:solidFill>
                          <a:schemeClr val="tx1"/>
                        </a:solidFill>
                        <a:latin typeface="+mn-lt"/>
                        <a:ea typeface="+mn-ea"/>
                        <a:cs typeface="+mn-cs"/>
                      </a:endParaRPr>
                    </a:p>
                  </a:txBody>
                  <a:tcPr/>
                </a:tc>
                <a:extLst>
                  <a:ext uri="{0D108BD9-81ED-4DB2-BD59-A6C34878D82A}">
                    <a16:rowId xmlns:a16="http://schemas.microsoft.com/office/drawing/2014/main" val="3506631131"/>
                  </a:ext>
                </a:extLst>
              </a:tr>
              <a:tr h="723080">
                <a:tc>
                  <a:txBody>
                    <a:bodyPr/>
                    <a:lstStyle/>
                    <a:p>
                      <a:r>
                        <a:rPr lang="en-US" sz="1100" b="1" dirty="0"/>
                        <a:t>Challenges with Variable-Length Configurations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Existing methods face difficulty in generating variable-length configurations specifying the structure and connectivity of a network.</a:t>
                      </a:r>
                    </a:p>
                    <a:p>
                      <a:endParaRPr lang="en-US" sz="1100" b="0" dirty="0"/>
                    </a:p>
                  </a:txBody>
                  <a:tcPr/>
                </a:tc>
                <a:extLst>
                  <a:ext uri="{0D108BD9-81ED-4DB2-BD59-A6C34878D82A}">
                    <a16:rowId xmlns:a16="http://schemas.microsoft.com/office/drawing/2014/main" val="3980684777"/>
                  </a:ext>
                </a:extLst>
              </a:tr>
              <a:tr h="468008">
                <a:tc>
                  <a:txBody>
                    <a:bodyPr/>
                    <a:lstStyle/>
                    <a:p>
                      <a:r>
                        <a:rPr lang="en-US" sz="1100" b="1" dirty="0"/>
                        <a:t>Importance of Good Initial Models</a:t>
                      </a:r>
                    </a:p>
                  </a:txBody>
                  <a:tcPr/>
                </a:tc>
                <a:tc>
                  <a:txBody>
                    <a:bodyPr/>
                    <a:lstStyle/>
                    <a:p>
                      <a:r>
                        <a:rPr lang="en-US" sz="1100" b="0" dirty="0"/>
                        <a:t>Practical success of these methods often relies on the provision of a good initial model</a:t>
                      </a:r>
                    </a:p>
                  </a:txBody>
                  <a:tcPr/>
                </a:tc>
                <a:extLst>
                  <a:ext uri="{0D108BD9-81ED-4DB2-BD59-A6C34878D82A}">
                    <a16:rowId xmlns:a16="http://schemas.microsoft.com/office/drawing/2014/main" val="3301123856"/>
                  </a:ext>
                </a:extLst>
              </a:tr>
              <a:tr h="882157">
                <a:tc>
                  <a:txBody>
                    <a:bodyPr/>
                    <a:lstStyle/>
                    <a:p>
                      <a:r>
                        <a:rPr lang="en-US" sz="1100" b="1" dirty="0"/>
                        <a:t>Proposed Method in this Paper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Introduces a method that overcomes the limitations of existing approaches, providing greater flexibility in generating variable-length configurations for network structures.</a:t>
                      </a:r>
                    </a:p>
                    <a:p>
                      <a:endParaRPr lang="en-US" sz="1100" b="0" dirty="0"/>
                    </a:p>
                  </a:txBody>
                  <a:tcPr/>
                </a:tc>
                <a:extLst>
                  <a:ext uri="{0D108BD9-81ED-4DB2-BD59-A6C34878D82A}">
                    <a16:rowId xmlns:a16="http://schemas.microsoft.com/office/drawing/2014/main" val="4071021965"/>
                  </a:ext>
                </a:extLst>
              </a:tr>
            </a:tbl>
          </a:graphicData>
        </a:graphic>
      </p:graphicFrame>
      <p:pic>
        <p:nvPicPr>
          <p:cNvPr id="5" name="Picture 4">
            <a:extLst>
              <a:ext uri="{FF2B5EF4-FFF2-40B4-BE49-F238E27FC236}">
                <a16:creationId xmlns:a16="http://schemas.microsoft.com/office/drawing/2014/main" id="{4BCFBFA5-F3DE-443A-9963-4DF847A94809}"/>
              </a:ext>
            </a:extLst>
          </p:cNvPr>
          <p:cNvPicPr>
            <a:picLocks noChangeAspect="1"/>
          </p:cNvPicPr>
          <p:nvPr/>
        </p:nvPicPr>
        <p:blipFill>
          <a:blip r:embed="rId2"/>
          <a:stretch>
            <a:fillRect/>
          </a:stretch>
        </p:blipFill>
        <p:spPr>
          <a:xfrm>
            <a:off x="7062106" y="1381321"/>
            <a:ext cx="4291694" cy="3343080"/>
          </a:xfrm>
          <a:prstGeom prst="rect">
            <a:avLst/>
          </a:prstGeom>
        </p:spPr>
      </p:pic>
    </p:spTree>
    <p:extLst>
      <p:ext uri="{BB962C8B-B14F-4D97-AF65-F5344CB8AC3E}">
        <p14:creationId xmlns:p14="http://schemas.microsoft.com/office/powerpoint/2010/main" val="3704018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a:xfrm>
            <a:off x="868154" y="760615"/>
            <a:ext cx="10515600" cy="854067"/>
          </a:xfrm>
        </p:spPr>
        <p:txBody>
          <a:bodyPr/>
          <a:lstStyle/>
          <a:p>
            <a:r>
              <a:rPr lang="en-US" dirty="0"/>
              <a:t>NAS Pros &amp; Gaps</a:t>
            </a: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8</a:t>
            </a:fld>
            <a:endParaRPr lang="en-US"/>
          </a:p>
        </p:txBody>
      </p:sp>
      <p:sp>
        <p:nvSpPr>
          <p:cNvPr id="5" name="Content Placeholder 2">
            <a:extLst>
              <a:ext uri="{FF2B5EF4-FFF2-40B4-BE49-F238E27FC236}">
                <a16:creationId xmlns:a16="http://schemas.microsoft.com/office/drawing/2014/main" id="{647079CE-48BE-4468-A66D-C1EFCC4580A4}"/>
              </a:ext>
            </a:extLst>
          </p:cNvPr>
          <p:cNvSpPr txBox="1">
            <a:spLocks/>
          </p:cNvSpPr>
          <p:nvPr/>
        </p:nvSpPr>
        <p:spPr>
          <a:xfrm>
            <a:off x="5562600" y="2286000"/>
            <a:ext cx="3581400" cy="3200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keena" panose="020F0502020204030204" pitchFamily="34" charset="0"/>
                <a:ea typeface="+mn-ea"/>
                <a:cs typeface="Skeena"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keen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keen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keen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keen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sz="1200" dirty="0">
              <a:latin typeface="+mn-lt"/>
            </a:endParaRPr>
          </a:p>
        </p:txBody>
      </p:sp>
      <p:sp>
        <p:nvSpPr>
          <p:cNvPr id="6" name="TextBox 5">
            <a:extLst>
              <a:ext uri="{FF2B5EF4-FFF2-40B4-BE49-F238E27FC236}">
                <a16:creationId xmlns:a16="http://schemas.microsoft.com/office/drawing/2014/main" id="{E9CFD002-30AA-494C-A59A-66EE2DC6633C}"/>
              </a:ext>
            </a:extLst>
          </p:cNvPr>
          <p:cNvSpPr txBox="1"/>
          <p:nvPr/>
        </p:nvSpPr>
        <p:spPr>
          <a:xfrm>
            <a:off x="2942253" y="1606029"/>
            <a:ext cx="2590800" cy="369332"/>
          </a:xfrm>
          <a:prstGeom prst="rect">
            <a:avLst/>
          </a:prstGeom>
          <a:noFill/>
        </p:spPr>
        <p:txBody>
          <a:bodyPr wrap="square" rtlCol="0">
            <a:spAutoFit/>
          </a:bodyPr>
          <a:lstStyle/>
          <a:p>
            <a:r>
              <a:rPr lang="en-US" dirty="0"/>
              <a:t>Pros</a:t>
            </a:r>
          </a:p>
        </p:txBody>
      </p:sp>
      <p:sp>
        <p:nvSpPr>
          <p:cNvPr id="7" name="TextBox 6">
            <a:extLst>
              <a:ext uri="{FF2B5EF4-FFF2-40B4-BE49-F238E27FC236}">
                <a16:creationId xmlns:a16="http://schemas.microsoft.com/office/drawing/2014/main" id="{4B63CB63-C9E0-469C-9617-60953880D595}"/>
              </a:ext>
            </a:extLst>
          </p:cNvPr>
          <p:cNvSpPr txBox="1"/>
          <p:nvPr/>
        </p:nvSpPr>
        <p:spPr>
          <a:xfrm>
            <a:off x="6172200" y="1606029"/>
            <a:ext cx="2438400" cy="369332"/>
          </a:xfrm>
          <a:prstGeom prst="rect">
            <a:avLst/>
          </a:prstGeom>
          <a:noFill/>
        </p:spPr>
        <p:txBody>
          <a:bodyPr wrap="square" rtlCol="0">
            <a:spAutoFit/>
          </a:bodyPr>
          <a:lstStyle/>
          <a:p>
            <a:r>
              <a:rPr lang="en-US" dirty="0"/>
              <a:t>Gaps</a:t>
            </a:r>
          </a:p>
        </p:txBody>
      </p:sp>
      <p:graphicFrame>
        <p:nvGraphicFramePr>
          <p:cNvPr id="8" name="Table 8">
            <a:extLst>
              <a:ext uri="{FF2B5EF4-FFF2-40B4-BE49-F238E27FC236}">
                <a16:creationId xmlns:a16="http://schemas.microsoft.com/office/drawing/2014/main" id="{BC3973EE-A311-4FAD-B942-C554BE99BD4F}"/>
              </a:ext>
            </a:extLst>
          </p:cNvPr>
          <p:cNvGraphicFramePr>
            <a:graphicFrameLocks noGrp="1"/>
          </p:cNvGraphicFramePr>
          <p:nvPr>
            <p:extLst>
              <p:ext uri="{D42A27DB-BD31-4B8C-83A1-F6EECF244321}">
                <p14:modId xmlns:p14="http://schemas.microsoft.com/office/powerpoint/2010/main" val="134831305"/>
              </p:ext>
            </p:extLst>
          </p:nvPr>
        </p:nvGraphicFramePr>
        <p:xfrm>
          <a:off x="868154" y="2049657"/>
          <a:ext cx="7801948" cy="3642360"/>
        </p:xfrm>
        <a:graphic>
          <a:graphicData uri="http://schemas.openxmlformats.org/drawingml/2006/table">
            <a:tbl>
              <a:tblPr firstRow="1" bandRow="1">
                <a:effectLst>
                  <a:outerShdw blurRad="50800" dist="38100" dir="16200000" rotWithShape="0">
                    <a:prstClr val="black">
                      <a:alpha val="40000"/>
                    </a:prstClr>
                  </a:outerShdw>
                </a:effectLst>
                <a:tableStyleId>{BC89EF96-8CEA-46FF-86C4-4CE0E7609802}</a:tableStyleId>
              </a:tblPr>
              <a:tblGrid>
                <a:gridCol w="3900974">
                  <a:extLst>
                    <a:ext uri="{9D8B030D-6E8A-4147-A177-3AD203B41FA5}">
                      <a16:colId xmlns:a16="http://schemas.microsoft.com/office/drawing/2014/main" val="1081558900"/>
                    </a:ext>
                  </a:extLst>
                </a:gridCol>
                <a:gridCol w="3900974">
                  <a:extLst>
                    <a:ext uri="{9D8B030D-6E8A-4147-A177-3AD203B41FA5}">
                      <a16:colId xmlns:a16="http://schemas.microsoft.com/office/drawing/2014/main" val="1148191473"/>
                    </a:ext>
                  </a:extLst>
                </a:gridCol>
              </a:tblGrid>
              <a:tr h="615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NAS automates the process of designing neural network architectures, reducing the need for manual intervention.</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NAS is computationally expensive and often requires significant resources, including powerful GPUs or even TPUs, and large-scale computational clusters.</a:t>
                      </a:r>
                    </a:p>
                    <a:p>
                      <a:endParaRPr lang="en-US" sz="1100" dirty="0"/>
                    </a:p>
                  </a:txBody>
                  <a:tcPr/>
                </a:tc>
                <a:extLst>
                  <a:ext uri="{0D108BD9-81ED-4DB2-BD59-A6C34878D82A}">
                    <a16:rowId xmlns:a16="http://schemas.microsoft.com/office/drawing/2014/main" val="3602990310"/>
                  </a:ext>
                </a:extLst>
              </a:tr>
              <a:tr h="615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NAS has demonstrated success in achieving state-of-the-art performance on various tasks, sometimes surpassing architectures designed by human experts.</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vast search space of possible architectures can make NAS challenging and computationally demanding.</a:t>
                      </a:r>
                    </a:p>
                    <a:p>
                      <a:endParaRPr lang="en-US" sz="1100" dirty="0"/>
                    </a:p>
                  </a:txBody>
                  <a:tcPr/>
                </a:tc>
                <a:extLst>
                  <a:ext uri="{0D108BD9-81ED-4DB2-BD59-A6C34878D82A}">
                    <a16:rowId xmlns:a16="http://schemas.microsoft.com/office/drawing/2014/main" val="3594365800"/>
                  </a:ext>
                </a:extLst>
              </a:tr>
              <a:tr h="5392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NAS methods efficiently explore a vast search space of possible architectures, potentially discovering novel and optimized structures.</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 architectures generated by NAS can be complex and lack interpretability.</a:t>
                      </a:r>
                    </a:p>
                    <a:p>
                      <a:endParaRPr lang="en-US" sz="1100" dirty="0"/>
                    </a:p>
                  </a:txBody>
                  <a:tcPr/>
                </a:tc>
                <a:extLst>
                  <a:ext uri="{0D108BD9-81ED-4DB2-BD59-A6C34878D82A}">
                    <a16:rowId xmlns:a16="http://schemas.microsoft.com/office/drawing/2014/main" val="3667868899"/>
                  </a:ext>
                </a:extLst>
              </a:tr>
              <a:tr h="6154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Architectures discovered using NAS on one task can be transferred or adapted to perform well on related tasks, showcasing a level of generalization.</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Some NAS methods might be sensitive to the specifics of the search space and the training procedure.</a:t>
                      </a:r>
                    </a:p>
                    <a:p>
                      <a:endParaRPr lang="en-US" sz="1100" dirty="0"/>
                    </a:p>
                  </a:txBody>
                  <a:tcPr/>
                </a:tc>
                <a:extLst>
                  <a:ext uri="{0D108BD9-81ED-4DB2-BD59-A6C34878D82A}">
                    <a16:rowId xmlns:a16="http://schemas.microsoft.com/office/drawing/2014/main" val="3664029729"/>
                  </a:ext>
                </a:extLst>
              </a:tr>
              <a:tr h="4649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NAS can be used to find architectures optimized for specific hardware constraints, leading to more efficient models.</a:t>
                      </a:r>
                    </a:p>
                    <a:p>
                      <a:endParaRPr lang="en-US" sz="1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NAS often requires large datasets to effectively train and evaluate the performance of different architectures.</a:t>
                      </a:r>
                    </a:p>
                    <a:p>
                      <a:endParaRPr lang="en-US" sz="1100" dirty="0"/>
                    </a:p>
                  </a:txBody>
                  <a:tcPr/>
                </a:tc>
                <a:extLst>
                  <a:ext uri="{0D108BD9-81ED-4DB2-BD59-A6C34878D82A}">
                    <a16:rowId xmlns:a16="http://schemas.microsoft.com/office/drawing/2014/main" val="4179381273"/>
                  </a:ext>
                </a:extLst>
              </a:tr>
            </a:tbl>
          </a:graphicData>
        </a:graphic>
      </p:graphicFrame>
    </p:spTree>
    <p:extLst>
      <p:ext uri="{BB962C8B-B14F-4D97-AF65-F5344CB8AC3E}">
        <p14:creationId xmlns:p14="http://schemas.microsoft.com/office/powerpoint/2010/main" val="198963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086C-7BDC-52D1-5E5B-AC1E5501403F}"/>
              </a:ext>
            </a:extLst>
          </p:cNvPr>
          <p:cNvSpPr>
            <a:spLocks noGrp="1"/>
          </p:cNvSpPr>
          <p:nvPr>
            <p:ph type="title"/>
          </p:nvPr>
        </p:nvSpPr>
        <p:spPr>
          <a:xfrm>
            <a:off x="685800" y="411166"/>
            <a:ext cx="10515600" cy="854067"/>
          </a:xfrm>
        </p:spPr>
        <p:txBody>
          <a:bodyPr/>
          <a:lstStyle/>
          <a:p>
            <a:r>
              <a:rPr lang="en-US" dirty="0"/>
              <a:t>NAS Types</a:t>
            </a:r>
          </a:p>
        </p:txBody>
      </p:sp>
      <p:sp>
        <p:nvSpPr>
          <p:cNvPr id="3" name="Content Placeholder 2">
            <a:extLst>
              <a:ext uri="{FF2B5EF4-FFF2-40B4-BE49-F238E27FC236}">
                <a16:creationId xmlns:a16="http://schemas.microsoft.com/office/drawing/2014/main" id="{4827D022-7440-7DD2-FE45-BB07F16EFF99}"/>
              </a:ext>
            </a:extLst>
          </p:cNvPr>
          <p:cNvSpPr>
            <a:spLocks noGrp="1"/>
          </p:cNvSpPr>
          <p:nvPr>
            <p:ph idx="1"/>
          </p:nvPr>
        </p:nvSpPr>
        <p:spPr>
          <a:xfrm>
            <a:off x="228600" y="4206949"/>
            <a:ext cx="2209800" cy="1371600"/>
          </a:xfrm>
        </p:spPr>
        <p:txBody>
          <a:bodyPr>
            <a:noAutofit/>
          </a:bodyPr>
          <a:lstStyle/>
          <a:p>
            <a:pPr lvl="1">
              <a:buFont typeface="Wingdings" panose="05000000000000000000" pitchFamily="2" charset="2"/>
              <a:buChar char="ü"/>
            </a:pPr>
            <a:r>
              <a:rPr lang="en-US" sz="800" b="1" dirty="0">
                <a:latin typeface="+mn-lt"/>
              </a:rPr>
              <a:t>Random Search</a:t>
            </a:r>
          </a:p>
          <a:p>
            <a:pPr lvl="1">
              <a:buFont typeface="Wingdings" panose="05000000000000000000" pitchFamily="2" charset="2"/>
              <a:buChar char="ü"/>
            </a:pPr>
            <a:r>
              <a:rPr lang="en-US" sz="800" b="1" dirty="0">
                <a:latin typeface="+mn-lt"/>
              </a:rPr>
              <a:t>Evolutionary Algorithms</a:t>
            </a:r>
            <a:endParaRPr lang="en-US" sz="800" dirty="0">
              <a:latin typeface="+mn-lt"/>
            </a:endParaRPr>
          </a:p>
          <a:p>
            <a:pPr lvl="1">
              <a:buFont typeface="Wingdings" panose="05000000000000000000" pitchFamily="2" charset="2"/>
              <a:buChar char="ü"/>
            </a:pPr>
            <a:r>
              <a:rPr lang="en-US" sz="800" b="1" dirty="0">
                <a:latin typeface="+mn-lt"/>
              </a:rPr>
              <a:t>Gradient-based Optimization</a:t>
            </a:r>
          </a:p>
          <a:p>
            <a:pPr lvl="1">
              <a:buFont typeface="Wingdings" panose="05000000000000000000" pitchFamily="2" charset="2"/>
              <a:buChar char="ü"/>
            </a:pPr>
            <a:r>
              <a:rPr lang="en-US" sz="800" b="1" dirty="0">
                <a:latin typeface="+mn-lt"/>
              </a:rPr>
              <a:t>Bayesian Optimization</a:t>
            </a:r>
          </a:p>
          <a:p>
            <a:pPr lvl="1">
              <a:buFont typeface="Wingdings" panose="05000000000000000000" pitchFamily="2" charset="2"/>
              <a:buChar char="ü"/>
            </a:pPr>
            <a:r>
              <a:rPr lang="en-US" sz="800" b="1" dirty="0">
                <a:latin typeface="+mn-lt"/>
              </a:rPr>
              <a:t>Ensemble-based NAS </a:t>
            </a:r>
          </a:p>
          <a:p>
            <a:pPr lvl="1">
              <a:buFont typeface="Wingdings" panose="05000000000000000000" pitchFamily="2" charset="2"/>
              <a:buChar char="ü"/>
            </a:pPr>
            <a:r>
              <a:rPr lang="en-US" sz="800" b="1" dirty="0">
                <a:latin typeface="+mn-lt"/>
              </a:rPr>
              <a:t>Progressive NAS</a:t>
            </a:r>
            <a:endParaRPr lang="en-US" sz="800" dirty="0">
              <a:latin typeface="+mn-lt"/>
            </a:endParaRPr>
          </a:p>
          <a:p>
            <a:pPr lvl="1">
              <a:buFont typeface="Wingdings" panose="05000000000000000000" pitchFamily="2" charset="2"/>
              <a:buChar char="ü"/>
            </a:pPr>
            <a:r>
              <a:rPr lang="en-US" sz="800" b="1" dirty="0">
                <a:latin typeface="+mn-lt"/>
              </a:rPr>
              <a:t>Network Morphism</a:t>
            </a:r>
            <a:r>
              <a:rPr lang="en-US" sz="800" dirty="0">
                <a:latin typeface="+mn-lt"/>
              </a:rPr>
              <a:t>.</a:t>
            </a:r>
          </a:p>
          <a:p>
            <a:pPr lvl="1">
              <a:buFont typeface="Wingdings" panose="05000000000000000000" pitchFamily="2" charset="2"/>
              <a:buChar char="ü"/>
            </a:pPr>
            <a:r>
              <a:rPr lang="en-US" sz="800" b="1" dirty="0">
                <a:latin typeface="+mn-lt"/>
              </a:rPr>
              <a:t>Hierarchical NAS</a:t>
            </a:r>
          </a:p>
          <a:p>
            <a:pPr lvl="1"/>
            <a:endParaRPr lang="en-US" sz="1400" dirty="0">
              <a:latin typeface="+mn-lt"/>
            </a:endParaRPr>
          </a:p>
        </p:txBody>
      </p:sp>
      <p:sp>
        <p:nvSpPr>
          <p:cNvPr id="4" name="Slide Number Placeholder 3">
            <a:extLst>
              <a:ext uri="{FF2B5EF4-FFF2-40B4-BE49-F238E27FC236}">
                <a16:creationId xmlns:a16="http://schemas.microsoft.com/office/drawing/2014/main" id="{2DD8F332-F6F2-30BE-106D-374DC37CA967}"/>
              </a:ext>
            </a:extLst>
          </p:cNvPr>
          <p:cNvSpPr>
            <a:spLocks noGrp="1"/>
          </p:cNvSpPr>
          <p:nvPr>
            <p:ph type="sldNum" sz="quarter" idx="12"/>
          </p:nvPr>
        </p:nvSpPr>
        <p:spPr/>
        <p:txBody>
          <a:bodyPr/>
          <a:lstStyle/>
          <a:p>
            <a:fld id="{2EC0490D-B5D9-3C4A-BAB7-A30A888A9334}" type="slidenum">
              <a:rPr lang="en-US" smtClean="0"/>
              <a:t>9</a:t>
            </a:fld>
            <a:endParaRPr lang="en-US"/>
          </a:p>
        </p:txBody>
      </p:sp>
      <p:graphicFrame>
        <p:nvGraphicFramePr>
          <p:cNvPr id="5" name="Table 5">
            <a:extLst>
              <a:ext uri="{FF2B5EF4-FFF2-40B4-BE49-F238E27FC236}">
                <a16:creationId xmlns:a16="http://schemas.microsoft.com/office/drawing/2014/main" id="{055ED16E-8A81-4FAA-B9DA-DB568A6CC0F8}"/>
              </a:ext>
            </a:extLst>
          </p:cNvPr>
          <p:cNvGraphicFramePr>
            <a:graphicFrameLocks noGrp="1"/>
          </p:cNvGraphicFramePr>
          <p:nvPr>
            <p:extLst>
              <p:ext uri="{D42A27DB-BD31-4B8C-83A1-F6EECF244321}">
                <p14:modId xmlns:p14="http://schemas.microsoft.com/office/powerpoint/2010/main" val="1962594744"/>
              </p:ext>
            </p:extLst>
          </p:nvPr>
        </p:nvGraphicFramePr>
        <p:xfrm>
          <a:off x="788276" y="1265232"/>
          <a:ext cx="6145924" cy="2849567"/>
        </p:xfrm>
        <a:graphic>
          <a:graphicData uri="http://schemas.openxmlformats.org/drawingml/2006/table">
            <a:tbl>
              <a:tblPr firstRow="1" bandRow="1">
                <a:effectLst>
                  <a:outerShdw blurRad="50800" dist="38100" dir="16200000" rotWithShape="0">
                    <a:prstClr val="black">
                      <a:alpha val="40000"/>
                    </a:prstClr>
                  </a:outerShdw>
                </a:effectLst>
                <a:tableStyleId>{BC89EF96-8CEA-46FF-86C4-4CE0E7609802}</a:tableStyleId>
              </a:tblPr>
              <a:tblGrid>
                <a:gridCol w="3072962">
                  <a:extLst>
                    <a:ext uri="{9D8B030D-6E8A-4147-A177-3AD203B41FA5}">
                      <a16:colId xmlns:a16="http://schemas.microsoft.com/office/drawing/2014/main" val="3240540223"/>
                    </a:ext>
                  </a:extLst>
                </a:gridCol>
                <a:gridCol w="3072962">
                  <a:extLst>
                    <a:ext uri="{9D8B030D-6E8A-4147-A177-3AD203B41FA5}">
                      <a16:colId xmlns:a16="http://schemas.microsoft.com/office/drawing/2014/main" val="582442169"/>
                    </a:ext>
                  </a:extLst>
                </a:gridCol>
              </a:tblGrid>
              <a:tr h="1121141">
                <a:tc>
                  <a:txBody>
                    <a:bodyPr/>
                    <a:lstStyle/>
                    <a:p>
                      <a:r>
                        <a:rPr lang="en-US" sz="1100" b="1" dirty="0"/>
                        <a:t>Reinforcement Learning-based NAS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dirty="0"/>
                        <a:t>Employs reinforcement learning to train a controller that generates architectures based on a reward signal reflecting their performance. Allows for sequential decision-making in the architecture search process.</a:t>
                      </a:r>
                    </a:p>
                    <a:p>
                      <a:endParaRPr lang="en-US" sz="1100" b="0" dirty="0"/>
                    </a:p>
                  </a:txBody>
                  <a:tcPr/>
                </a:tc>
                <a:extLst>
                  <a:ext uri="{0D108BD9-81ED-4DB2-BD59-A6C34878D82A}">
                    <a16:rowId xmlns:a16="http://schemas.microsoft.com/office/drawing/2014/main" val="4029450822"/>
                  </a:ext>
                </a:extLst>
              </a:tr>
              <a:tr h="778570">
                <a:tc>
                  <a:txBody>
                    <a:bodyPr/>
                    <a:lstStyle/>
                    <a:p>
                      <a:r>
                        <a:rPr lang="en-US" sz="1100" b="1" dirty="0"/>
                        <a:t>Meta-learning-based NAS</a:t>
                      </a:r>
                    </a:p>
                  </a:txBody>
                  <a:tcPr/>
                </a:tc>
                <a:tc>
                  <a:txBody>
                    <a:bodyPr/>
                    <a:lstStyle/>
                    <a:p>
                      <a:r>
                        <a:rPr lang="en-US" sz="1100" b="0" dirty="0"/>
                        <a:t>Employs meta-learning to train a model that can quickly adapt to new tasks, enabling efficient architecture search. Well-suited for scenarios with limited data for each task.</a:t>
                      </a:r>
                    </a:p>
                  </a:txBody>
                  <a:tcPr/>
                </a:tc>
                <a:extLst>
                  <a:ext uri="{0D108BD9-81ED-4DB2-BD59-A6C34878D82A}">
                    <a16:rowId xmlns:a16="http://schemas.microsoft.com/office/drawing/2014/main" val="4118723323"/>
                  </a:ext>
                </a:extLst>
              </a:tr>
              <a:tr h="949856">
                <a:tc>
                  <a:txBody>
                    <a:bodyPr/>
                    <a:lstStyle/>
                    <a:p>
                      <a:r>
                        <a:rPr lang="en-US" sz="1100" b="1" dirty="0"/>
                        <a:t>Differentiable Architecture Search (DARTS)</a:t>
                      </a:r>
                    </a:p>
                  </a:txBody>
                  <a:tcPr/>
                </a:tc>
                <a:tc>
                  <a:txBody>
                    <a:bodyPr/>
                    <a:lstStyle/>
                    <a:p>
                      <a:r>
                        <a:rPr lang="en-US" sz="1100" b="0" dirty="0"/>
                        <a:t>Utilizes continuous relaxation of the search space to make it differentiable, allowing for efficient gradient-based optimization. Balances the discrete nature of architecture search with differentiability for gradient-based optimization</a:t>
                      </a:r>
                    </a:p>
                  </a:txBody>
                  <a:tcPr/>
                </a:tc>
                <a:extLst>
                  <a:ext uri="{0D108BD9-81ED-4DB2-BD59-A6C34878D82A}">
                    <a16:rowId xmlns:a16="http://schemas.microsoft.com/office/drawing/2014/main" val="2275392954"/>
                  </a:ext>
                </a:extLst>
              </a:tr>
            </a:tbl>
          </a:graphicData>
        </a:graphic>
      </p:graphicFrame>
      <p:pic>
        <p:nvPicPr>
          <p:cNvPr id="7" name="Picture 6">
            <a:extLst>
              <a:ext uri="{FF2B5EF4-FFF2-40B4-BE49-F238E27FC236}">
                <a16:creationId xmlns:a16="http://schemas.microsoft.com/office/drawing/2014/main" id="{05BCF63B-FCE6-4CE6-A88D-7849B6CBAE67}"/>
              </a:ext>
            </a:extLst>
          </p:cNvPr>
          <p:cNvPicPr>
            <a:picLocks noChangeAspect="1"/>
          </p:cNvPicPr>
          <p:nvPr/>
        </p:nvPicPr>
        <p:blipFill>
          <a:blip r:embed="rId2"/>
          <a:stretch>
            <a:fillRect/>
          </a:stretch>
        </p:blipFill>
        <p:spPr>
          <a:xfrm>
            <a:off x="7075371" y="609600"/>
            <a:ext cx="4110789" cy="1905000"/>
          </a:xfrm>
          <a:prstGeom prst="rect">
            <a:avLst/>
          </a:prstGeom>
        </p:spPr>
      </p:pic>
      <p:pic>
        <p:nvPicPr>
          <p:cNvPr id="8" name="Picture 7">
            <a:extLst>
              <a:ext uri="{FF2B5EF4-FFF2-40B4-BE49-F238E27FC236}">
                <a16:creationId xmlns:a16="http://schemas.microsoft.com/office/drawing/2014/main" id="{E38521BB-871B-43FC-9778-F7DEC9F51DD5}"/>
              </a:ext>
            </a:extLst>
          </p:cNvPr>
          <p:cNvPicPr>
            <a:picLocks noChangeAspect="1"/>
          </p:cNvPicPr>
          <p:nvPr/>
        </p:nvPicPr>
        <p:blipFill>
          <a:blip r:embed="rId3"/>
          <a:stretch>
            <a:fillRect/>
          </a:stretch>
        </p:blipFill>
        <p:spPr>
          <a:xfrm>
            <a:off x="7190213" y="2514600"/>
            <a:ext cx="4232561" cy="2766091"/>
          </a:xfrm>
          <a:prstGeom prst="rect">
            <a:avLst/>
          </a:prstGeom>
        </p:spPr>
      </p:pic>
    </p:spTree>
    <p:extLst>
      <p:ext uri="{BB962C8B-B14F-4D97-AF65-F5344CB8AC3E}">
        <p14:creationId xmlns:p14="http://schemas.microsoft.com/office/powerpoint/2010/main" val="366104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1B613D5-0FFC-3142-9EDF-E22794093976}" vid="{CA57DCBF-1FC1-6346-B55F-0AB075426D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577</TotalTime>
  <Words>2219</Words>
  <Application>Microsoft Office PowerPoint</Application>
  <PresentationFormat>Widescreen</PresentationFormat>
  <Paragraphs>171</Paragraphs>
  <Slides>17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Aptos</vt:lpstr>
      <vt:lpstr>Arial</vt:lpstr>
      <vt:lpstr>Bierstadt</vt:lpstr>
      <vt:lpstr>Calibri</vt:lpstr>
      <vt:lpstr>Skeena</vt:lpstr>
      <vt:lpstr>Wingdings</vt:lpstr>
      <vt:lpstr>Office Theme</vt:lpstr>
      <vt:lpstr>Package</vt:lpstr>
      <vt:lpstr>Neural Architecture Search</vt:lpstr>
      <vt:lpstr>Paper Details</vt:lpstr>
      <vt:lpstr>Abstract</vt:lpstr>
      <vt:lpstr>Terminologies</vt:lpstr>
      <vt:lpstr>Terminologies Cont.</vt:lpstr>
      <vt:lpstr>What is NAS?</vt:lpstr>
      <vt:lpstr>Why NAS?</vt:lpstr>
      <vt:lpstr>NAS Pros &amp; Gaps</vt:lpstr>
      <vt:lpstr>NAS Types</vt:lpstr>
      <vt:lpstr>NAS Process</vt:lpstr>
      <vt:lpstr>NAS Methodologies</vt:lpstr>
      <vt:lpstr>NAS Methodologies</vt:lpstr>
      <vt:lpstr>Training with RL</vt:lpstr>
      <vt:lpstr>Accelerate Training with Parallelism and Asynchronous Updates</vt:lpstr>
      <vt:lpstr>Increasing architecture complexity with skip connections and other layer</vt:lpstr>
      <vt:lpstr>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Title</dc:title>
  <dc:creator>Frank Liu</dc:creator>
  <cp:lastModifiedBy>Ashish Verma</cp:lastModifiedBy>
  <cp:revision>127</cp:revision>
  <dcterms:created xsi:type="dcterms:W3CDTF">2024-02-06T19:41:10Z</dcterms:created>
  <dcterms:modified xsi:type="dcterms:W3CDTF">2024-03-19T21:54:12Z</dcterms:modified>
</cp:coreProperties>
</file>